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6" r:id="rId21"/>
    <p:sldId id="275" r:id="rId22"/>
    <p:sldId id="276" r:id="rId23"/>
    <p:sldId id="277" r:id="rId24"/>
    <p:sldId id="287" r:id="rId25"/>
    <p:sldId id="288" r:id="rId26"/>
    <p:sldId id="289" r:id="rId27"/>
    <p:sldId id="290" r:id="rId28"/>
    <p:sldId id="278" r:id="rId29"/>
    <p:sldId id="279" r:id="rId30"/>
    <p:sldId id="280" r:id="rId31"/>
    <p:sldId id="281" r:id="rId32"/>
    <p:sldId id="282" r:id="rId33"/>
    <p:sldId id="283" r:id="rId34"/>
    <p:sldId id="284" r:id="rId35"/>
    <p:sldId id="285" r:id="rId36"/>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87" d="100"/>
          <a:sy n="87"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5" name="Picture 6" descr="1_05.jpg"/>
          <p:cNvPicPr>
            <a:picLocks noChangeAspect="1"/>
          </p:cNvPicPr>
          <p:nvPr/>
        </p:nvPicPr>
        <p:blipFill>
          <a:blip r:embed="rId3"/>
          <a:srcRect/>
          <a:stretch>
            <a:fillRect/>
          </a:stretch>
        </p:blipFill>
        <p:spPr bwMode="auto">
          <a:xfrm>
            <a:off x="7810500" y="0"/>
            <a:ext cx="1333500" cy="6858000"/>
          </a:xfrm>
          <a:prstGeom prst="rect">
            <a:avLst/>
          </a:prstGeom>
          <a:noFill/>
          <a:ln w="9525">
            <a:noFill/>
            <a:miter lim="800000"/>
            <a:headEnd/>
            <a:tailEnd/>
          </a:ln>
        </p:spPr>
      </p:pic>
      <p:grpSp>
        <p:nvGrpSpPr>
          <p:cNvPr id="6" name="Group 17"/>
          <p:cNvGrpSpPr>
            <a:grpSpLocks/>
          </p:cNvGrpSpPr>
          <p:nvPr/>
        </p:nvGrpSpPr>
        <p:grpSpPr bwMode="auto">
          <a:xfrm>
            <a:off x="0" y="6630988"/>
            <a:ext cx="9144000" cy="228600"/>
            <a:chOff x="0" y="6582727"/>
            <a:chExt cx="9144000" cy="228600"/>
          </a:xfrm>
        </p:grpSpPr>
        <p:sp>
          <p:nvSpPr>
            <p:cNvPr id="7" name="Rectangle 9"/>
            <p:cNvSpPr/>
            <p:nvPr/>
          </p:nvSpPr>
          <p:spPr>
            <a:xfrm>
              <a:off x="7813675" y="6582727"/>
              <a:ext cx="1330325"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6134100" y="6582727"/>
              <a:ext cx="1609725"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ctrTitle"/>
          </p:nvPr>
        </p:nvSpPr>
        <p:spPr>
          <a:xfrm>
            <a:off x="457200" y="1371600"/>
            <a:ext cx="6781800" cy="1069975"/>
          </a:xfrm>
        </p:spPr>
        <p:txBody>
          <a:bodyPr bIns="0" anchor="b">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t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18"/>
          <p:cNvSpPr>
            <a:spLocks noGrp="1"/>
          </p:cNvSpPr>
          <p:nvPr>
            <p:ph type="dt" sz="half" idx="10"/>
          </p:nvPr>
        </p:nvSpPr>
        <p:spPr>
          <a:xfrm>
            <a:off x="6210300" y="6610350"/>
            <a:ext cx="1524000" cy="228600"/>
          </a:xfrm>
        </p:spPr>
        <p:txBody>
          <a:bodyPr/>
          <a:lstStyle>
            <a:lvl1pPr>
              <a:defRPr/>
            </a:lvl1pPr>
          </a:lstStyle>
          <a:p>
            <a:pPr>
              <a:defRPr/>
            </a:pPr>
            <a:fld id="{D0F2EA39-A10C-4E2E-BDAB-42D0A64DCE86}" type="datetimeFigureOut">
              <a:rPr lang="en-US"/>
              <a:pPr>
                <a:defRPr/>
              </a:pPr>
              <a:t>3/23/2015</a:t>
            </a:fld>
            <a:endParaRPr lang="en-US"/>
          </a:p>
        </p:txBody>
      </p:sp>
      <p:sp>
        <p:nvSpPr>
          <p:cNvPr id="11" name="Slide Number Placeholder 19"/>
          <p:cNvSpPr>
            <a:spLocks noGrp="1"/>
          </p:cNvSpPr>
          <p:nvPr>
            <p:ph type="sldNum" sz="quarter" idx="11"/>
          </p:nvPr>
        </p:nvSpPr>
        <p:spPr>
          <a:xfrm>
            <a:off x="7924800" y="6610350"/>
            <a:ext cx="1198563" cy="228600"/>
          </a:xfrm>
        </p:spPr>
        <p:txBody>
          <a:bodyPr/>
          <a:lstStyle>
            <a:lvl1pPr>
              <a:defRPr/>
            </a:lvl1pPr>
          </a:lstStyle>
          <a:p>
            <a:pPr>
              <a:defRPr/>
            </a:pPr>
            <a:fld id="{41DBDEBB-4433-4589-8E8C-73F228B6B14B}" type="slidenum">
              <a:rPr lang="en-US"/>
              <a:pPr>
                <a:defRPr/>
              </a:pPr>
              <a:t>‹#›</a:t>
            </a:fld>
            <a:endParaRPr lang="en-US"/>
          </a:p>
        </p:txBody>
      </p:sp>
      <p:sp>
        <p:nvSpPr>
          <p:cNvPr id="12" name="Footer Placeholder 20"/>
          <p:cNvSpPr>
            <a:spLocks noGrp="1"/>
          </p:cNvSpPr>
          <p:nvPr>
            <p:ph type="ftr" sz="quarter" idx="12"/>
          </p:nvPr>
        </p:nvSpPr>
        <p:spPr>
          <a:xfrm>
            <a:off x="457200" y="6610350"/>
            <a:ext cx="5600700" cy="22860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21"/>
          <p:cNvSpPr>
            <a:spLocks noGrp="1"/>
          </p:cNvSpPr>
          <p:nvPr>
            <p:ph type="dt" sz="half" idx="10"/>
          </p:nvPr>
        </p:nvSpPr>
        <p:spPr/>
        <p:txBody>
          <a:bodyPr/>
          <a:lstStyle>
            <a:lvl1pPr>
              <a:defRPr/>
            </a:lvl1pPr>
          </a:lstStyle>
          <a:p>
            <a:pPr>
              <a:defRPr/>
            </a:pPr>
            <a:fld id="{FEFC75F2-5C3E-4350-88DE-0121BC5D2CEE}" type="datetimeFigureOut">
              <a:rPr lang="en-US"/>
              <a:pPr>
                <a:defRPr/>
              </a:pPr>
              <a:t>3/23/2015</a:t>
            </a:fld>
            <a:endParaRPr lang="en-US"/>
          </a:p>
        </p:txBody>
      </p:sp>
      <p:sp>
        <p:nvSpPr>
          <p:cNvPr id="11" name="Slide Number Placeholder 22"/>
          <p:cNvSpPr>
            <a:spLocks noGrp="1"/>
          </p:cNvSpPr>
          <p:nvPr>
            <p:ph type="sldNum" sz="quarter" idx="11"/>
          </p:nvPr>
        </p:nvSpPr>
        <p:spPr/>
        <p:txBody>
          <a:bodyPr/>
          <a:lstStyle>
            <a:lvl1pPr>
              <a:defRPr/>
            </a:lvl1pPr>
          </a:lstStyle>
          <a:p>
            <a:pPr>
              <a:defRPr/>
            </a:pPr>
            <a:fld id="{B6CC6084-D27F-402E-B363-7C9926AEA345}" type="slidenum">
              <a:rPr lang="en-US"/>
              <a:pPr>
                <a:defRPr/>
              </a:pPr>
              <a:t>‹#›</a:t>
            </a:fld>
            <a:endParaRPr lang="en-US"/>
          </a:p>
        </p:txBody>
      </p:sp>
      <p:sp>
        <p:nvSpPr>
          <p:cNvPr id="12" name="Footer Placeholder 2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21"/>
          <p:cNvSpPr>
            <a:spLocks noGrp="1"/>
          </p:cNvSpPr>
          <p:nvPr>
            <p:ph type="dt" sz="half" idx="10"/>
          </p:nvPr>
        </p:nvSpPr>
        <p:spPr/>
        <p:txBody>
          <a:bodyPr/>
          <a:lstStyle>
            <a:lvl1pPr>
              <a:defRPr/>
            </a:lvl1pPr>
          </a:lstStyle>
          <a:p>
            <a:pPr>
              <a:defRPr/>
            </a:pPr>
            <a:fld id="{79DBEA38-EA88-4DA0-B0CB-3591A4132643}" type="datetimeFigureOut">
              <a:rPr lang="en-US"/>
              <a:pPr>
                <a:defRPr/>
              </a:pPr>
              <a:t>3/23/2015</a:t>
            </a:fld>
            <a:endParaRPr lang="en-US"/>
          </a:p>
        </p:txBody>
      </p:sp>
      <p:sp>
        <p:nvSpPr>
          <p:cNvPr id="11" name="Slide Number Placeholder 22"/>
          <p:cNvSpPr>
            <a:spLocks noGrp="1"/>
          </p:cNvSpPr>
          <p:nvPr>
            <p:ph type="sldNum" sz="quarter" idx="11"/>
          </p:nvPr>
        </p:nvSpPr>
        <p:spPr/>
        <p:txBody>
          <a:bodyPr/>
          <a:lstStyle>
            <a:lvl1pPr>
              <a:defRPr/>
            </a:lvl1pPr>
          </a:lstStyle>
          <a:p>
            <a:pPr>
              <a:defRPr/>
            </a:pPr>
            <a:fld id="{15843C80-10E5-4C35-A510-2726CEF4E051}" type="slidenum">
              <a:rPr lang="en-US"/>
              <a:pPr>
                <a:defRPr/>
              </a:pPr>
              <a:t>‹#›</a:t>
            </a:fld>
            <a:endParaRPr lang="en-US"/>
          </a:p>
        </p:txBody>
      </p:sp>
      <p:sp>
        <p:nvSpPr>
          <p:cNvPr id="12" name="Footer Placeholder 2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a:grpSpLocks/>
          </p:cNvGrpSpPr>
          <p:nvPr/>
        </p:nvGrpSpPr>
        <p:grpSpPr bwMode="auto">
          <a:xfrm>
            <a:off x="0" y="6630988"/>
            <a:ext cx="9144000" cy="228600"/>
            <a:chOff x="0" y="6583680"/>
            <a:chExt cx="9144000" cy="228600"/>
          </a:xfrm>
        </p:grpSpPr>
        <p:sp>
          <p:nvSpPr>
            <p:cNvPr id="5"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3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3"/>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9"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6"/>
          <p:cNvSpPr>
            <a:spLocks noGrp="1"/>
          </p:cNvSpPr>
          <p:nvPr>
            <p:ph type="dt" sz="half" idx="10"/>
          </p:nvPr>
        </p:nvSpPr>
        <p:spPr/>
        <p:txBody>
          <a:bodyPr/>
          <a:lstStyle>
            <a:lvl1pPr>
              <a:defRPr/>
            </a:lvl1pPr>
          </a:lstStyle>
          <a:p>
            <a:pPr>
              <a:defRPr/>
            </a:pPr>
            <a:fld id="{EBD81751-DA65-424A-92CE-2E9DBE46B4B9}" type="datetimeFigureOut">
              <a:rPr lang="en-US"/>
              <a:pPr>
                <a:defRPr/>
              </a:pPr>
              <a:t>3/23/2015</a:t>
            </a:fld>
            <a:endParaRPr lang="en-US"/>
          </a:p>
        </p:txBody>
      </p:sp>
      <p:sp>
        <p:nvSpPr>
          <p:cNvPr id="11" name="Slide Number Placeholder 17"/>
          <p:cNvSpPr>
            <a:spLocks noGrp="1"/>
          </p:cNvSpPr>
          <p:nvPr>
            <p:ph type="sldNum" sz="quarter" idx="11"/>
          </p:nvPr>
        </p:nvSpPr>
        <p:spPr/>
        <p:txBody>
          <a:bodyPr/>
          <a:lstStyle>
            <a:lvl1pPr>
              <a:defRPr/>
            </a:lvl1pPr>
          </a:lstStyle>
          <a:p>
            <a:pPr>
              <a:defRPr/>
            </a:pPr>
            <a:fld id="{44CCCC43-9CDF-401B-B109-F485C6E666DF}" type="slidenum">
              <a:rPr lang="en-US"/>
              <a:pPr>
                <a:defRPr/>
              </a:pPr>
              <a:t>‹#›</a:t>
            </a:fld>
            <a:endParaRPr lang="en-US"/>
          </a:p>
        </p:txBody>
      </p:sp>
      <p:sp>
        <p:nvSpPr>
          <p:cNvPr id="12" name="Footer Placeholder 1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a:grpSpLocks/>
          </p:cNvGrpSpPr>
          <p:nvPr/>
        </p:nvGrpSpPr>
        <p:grpSpPr bwMode="auto">
          <a:xfrm>
            <a:off x="1438275" y="6629400"/>
            <a:ext cx="7705725" cy="228600"/>
            <a:chOff x="1438274" y="6629400"/>
            <a:chExt cx="7705726" cy="228600"/>
          </a:xfrm>
        </p:grpSpPr>
        <p:sp>
          <p:nvSpPr>
            <p:cNvPr id="5"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7"/>
            <p:cNvSpPr/>
            <p:nvPr/>
          </p:nvSpPr>
          <p:spPr>
            <a:xfrm>
              <a:off x="7142163" y="662940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8"/>
            <p:cNvSpPr/>
            <p:nvPr/>
          </p:nvSpPr>
          <p:spPr>
            <a:xfrm>
              <a:off x="1438274" y="6629400"/>
              <a:ext cx="5664201"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9" descr="9_01.jpg"/>
          <p:cNvPicPr>
            <a:picLocks noChangeAspect="1"/>
          </p:cNvPicPr>
          <p:nvPr/>
        </p:nvPicPr>
        <p:blipFill>
          <a:blip r:embed="rId2"/>
          <a:srcRect/>
          <a:stretch>
            <a:fillRect/>
          </a:stretch>
        </p:blipFill>
        <p:spPr bwMode="auto">
          <a:xfrm>
            <a:off x="0" y="0"/>
            <a:ext cx="1363663" cy="6858000"/>
          </a:xfrm>
          <a:prstGeom prst="rect">
            <a:avLst/>
          </a:prstGeom>
          <a:noFill/>
          <a:ln w="9525">
            <a:noFill/>
            <a:miter lim="800000"/>
            <a:headEnd/>
            <a:tailEnd/>
          </a:ln>
        </p:spPr>
      </p:pic>
      <p:pic>
        <p:nvPicPr>
          <p:cNvPr id="9"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23"/>
          <p:cNvSpPr>
            <a:spLocks noGrp="1"/>
          </p:cNvSpPr>
          <p:nvPr>
            <p:ph type="dt" sz="half" idx="10"/>
          </p:nvPr>
        </p:nvSpPr>
        <p:spPr>
          <a:xfrm>
            <a:off x="7162800" y="6610350"/>
            <a:ext cx="1524000" cy="247650"/>
          </a:xfrm>
        </p:spPr>
        <p:txBody>
          <a:bodyPr/>
          <a:lstStyle>
            <a:lvl1pPr>
              <a:defRPr/>
            </a:lvl1pPr>
          </a:lstStyle>
          <a:p>
            <a:pPr>
              <a:defRPr/>
            </a:pPr>
            <a:fld id="{2DDD289F-2239-4197-BCC2-A43F7BE6E087}" type="datetimeFigureOut">
              <a:rPr lang="en-US"/>
              <a:pPr>
                <a:defRPr/>
              </a:pPr>
              <a:t>3/23/2015</a:t>
            </a:fld>
            <a:endParaRPr lang="en-US"/>
          </a:p>
        </p:txBody>
      </p:sp>
      <p:sp>
        <p:nvSpPr>
          <p:cNvPr id="11" name="Slide Number Placeholder 24"/>
          <p:cNvSpPr>
            <a:spLocks noGrp="1"/>
          </p:cNvSpPr>
          <p:nvPr>
            <p:ph type="sldNum" sz="quarter" idx="11"/>
          </p:nvPr>
        </p:nvSpPr>
        <p:spPr>
          <a:xfrm>
            <a:off x="8742363" y="6610350"/>
            <a:ext cx="381000" cy="247650"/>
          </a:xfrm>
        </p:spPr>
        <p:txBody>
          <a:bodyPr/>
          <a:lstStyle>
            <a:lvl1pPr>
              <a:defRPr/>
            </a:lvl1pPr>
          </a:lstStyle>
          <a:p>
            <a:pPr>
              <a:defRPr/>
            </a:pPr>
            <a:fld id="{0D70374D-A94D-458A-819C-1EEA31E4D4CC}" type="slidenum">
              <a:rPr lang="en-US"/>
              <a:pPr>
                <a:defRPr/>
              </a:pPr>
              <a:t>‹#›</a:t>
            </a:fld>
            <a:endParaRPr lang="en-US"/>
          </a:p>
        </p:txBody>
      </p:sp>
      <p:sp>
        <p:nvSpPr>
          <p:cNvPr id="12" name="Footer Placeholder 25"/>
          <p:cNvSpPr>
            <a:spLocks noGrp="1"/>
          </p:cNvSpPr>
          <p:nvPr>
            <p:ph type="ftr" sz="quarter" idx="12"/>
          </p:nvPr>
        </p:nvSpPr>
        <p:spPr>
          <a:xfrm>
            <a:off x="1524000" y="6610350"/>
            <a:ext cx="5562600" cy="247650"/>
          </a:xfr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pic>
        <p:nvPicPr>
          <p:cNvPr id="6" name="Picture 11" descr="3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grpSp>
        <p:nvGrpSpPr>
          <p:cNvPr id="7" name="Group 14"/>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9"/>
          <p:cNvSpPr>
            <a:spLocks noGrp="1"/>
          </p:cNvSpPr>
          <p:nvPr>
            <p:ph type="dt" sz="half" idx="15"/>
          </p:nvPr>
        </p:nvSpPr>
        <p:spPr/>
        <p:txBody>
          <a:bodyPr/>
          <a:lstStyle>
            <a:lvl1pPr>
              <a:defRPr/>
            </a:lvl1pPr>
          </a:lstStyle>
          <a:p>
            <a:pPr>
              <a:defRPr/>
            </a:pPr>
            <a:fld id="{1571D5F5-29D9-4DF6-BCC2-143361500B9C}" type="datetimeFigureOut">
              <a:rPr lang="en-US"/>
              <a:pPr>
                <a:defRPr/>
              </a:pPr>
              <a:t>3/23/2015</a:t>
            </a:fld>
            <a:endParaRPr lang="en-US"/>
          </a:p>
        </p:txBody>
      </p:sp>
      <p:sp>
        <p:nvSpPr>
          <p:cNvPr id="12" name="Slide Number Placeholder 20"/>
          <p:cNvSpPr>
            <a:spLocks noGrp="1"/>
          </p:cNvSpPr>
          <p:nvPr>
            <p:ph type="sldNum" sz="quarter" idx="16"/>
          </p:nvPr>
        </p:nvSpPr>
        <p:spPr/>
        <p:txBody>
          <a:bodyPr/>
          <a:lstStyle>
            <a:lvl1pPr>
              <a:defRPr/>
            </a:lvl1pPr>
          </a:lstStyle>
          <a:p>
            <a:pPr>
              <a:defRPr/>
            </a:pPr>
            <a:fld id="{FCA9AD8E-221A-4BC6-8D1D-86394AED7595}" type="slidenum">
              <a:rPr lang="en-US"/>
              <a:pPr>
                <a:defRPr/>
              </a:pPr>
              <a:t>‹#›</a:t>
            </a:fld>
            <a:endParaRPr lang="en-US"/>
          </a:p>
        </p:txBody>
      </p:sp>
      <p:sp>
        <p:nvSpPr>
          <p:cNvPr id="13" name="Footer Placeholder 21"/>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4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8"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9" name="Group 17"/>
          <p:cNvGrpSpPr>
            <a:grpSpLocks/>
          </p:cNvGrpSpPr>
          <p:nvPr/>
        </p:nvGrpSpPr>
        <p:grpSpPr bwMode="auto">
          <a:xfrm>
            <a:off x="0" y="6630988"/>
            <a:ext cx="9144000" cy="228600"/>
            <a:chOff x="0" y="6583680"/>
            <a:chExt cx="9144000" cy="228600"/>
          </a:xfrm>
        </p:grpSpPr>
        <p:sp>
          <p:nvSpPr>
            <p:cNvPr id="1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2"/>
          <p:cNvSpPr>
            <a:spLocks noGrp="1"/>
          </p:cNvSpPr>
          <p:nvPr>
            <p:ph type="body" idx="13"/>
          </p:nvPr>
        </p:nvSpPr>
        <p:spPr>
          <a:xfrm>
            <a:off x="4648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22"/>
          <p:cNvSpPr>
            <a:spLocks noGrp="1"/>
          </p:cNvSpPr>
          <p:nvPr>
            <p:ph type="dt" sz="half" idx="16"/>
          </p:nvPr>
        </p:nvSpPr>
        <p:spPr/>
        <p:txBody>
          <a:bodyPr/>
          <a:lstStyle>
            <a:lvl1pPr>
              <a:defRPr/>
            </a:lvl1pPr>
          </a:lstStyle>
          <a:p>
            <a:pPr>
              <a:defRPr/>
            </a:pPr>
            <a:fld id="{E3C628F0-50F3-4C48-A461-4DE6FA43760C}" type="datetimeFigureOut">
              <a:rPr lang="en-US"/>
              <a:pPr>
                <a:defRPr/>
              </a:pPr>
              <a:t>3/23/2015</a:t>
            </a:fld>
            <a:endParaRPr lang="en-US"/>
          </a:p>
        </p:txBody>
      </p:sp>
      <p:sp>
        <p:nvSpPr>
          <p:cNvPr id="14" name="Slide Number Placeholder 23"/>
          <p:cNvSpPr>
            <a:spLocks noGrp="1"/>
          </p:cNvSpPr>
          <p:nvPr>
            <p:ph type="sldNum" sz="quarter" idx="17"/>
          </p:nvPr>
        </p:nvSpPr>
        <p:spPr/>
        <p:txBody>
          <a:bodyPr/>
          <a:lstStyle>
            <a:lvl1pPr>
              <a:defRPr/>
            </a:lvl1pPr>
          </a:lstStyle>
          <a:p>
            <a:pPr>
              <a:defRPr/>
            </a:pPr>
            <a:fld id="{3DCDC028-4496-40A0-8282-F1AAA583A9A8}" type="slidenum">
              <a:rPr lang="en-US"/>
              <a:pPr>
                <a:defRPr/>
              </a:pPr>
              <a:t>‹#›</a:t>
            </a:fld>
            <a:endParaRPr lang="en-US"/>
          </a:p>
        </p:txBody>
      </p:sp>
      <p:sp>
        <p:nvSpPr>
          <p:cNvPr id="16" name="Footer Placeholder 2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2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4"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5" name="Group 11"/>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15"/>
          <p:cNvSpPr>
            <a:spLocks noGrp="1"/>
          </p:cNvSpPr>
          <p:nvPr>
            <p:ph type="dt" sz="half" idx="10"/>
          </p:nvPr>
        </p:nvSpPr>
        <p:spPr/>
        <p:txBody>
          <a:bodyPr/>
          <a:lstStyle>
            <a:lvl1pPr>
              <a:defRPr/>
            </a:lvl1pPr>
          </a:lstStyle>
          <a:p>
            <a:pPr>
              <a:defRPr/>
            </a:pPr>
            <a:fld id="{DD61CA8E-E107-4564-A489-7EFB4A6330EB}" type="datetimeFigureOut">
              <a:rPr lang="en-US"/>
              <a:pPr>
                <a:defRPr/>
              </a:pPr>
              <a:t>3/23/2015</a:t>
            </a:fld>
            <a:endParaRPr lang="en-US"/>
          </a:p>
        </p:txBody>
      </p:sp>
      <p:sp>
        <p:nvSpPr>
          <p:cNvPr id="10" name="Slide Number Placeholder 16"/>
          <p:cNvSpPr>
            <a:spLocks noGrp="1"/>
          </p:cNvSpPr>
          <p:nvPr>
            <p:ph type="sldNum" sz="quarter" idx="11"/>
          </p:nvPr>
        </p:nvSpPr>
        <p:spPr/>
        <p:txBody>
          <a:bodyPr/>
          <a:lstStyle>
            <a:lvl1pPr>
              <a:defRPr/>
            </a:lvl1pPr>
          </a:lstStyle>
          <a:p>
            <a:pPr>
              <a:defRPr/>
            </a:pPr>
            <a:fld id="{73E1A5A1-888F-424D-ADE3-AAFA1E65D443}" type="slidenum">
              <a:rPr lang="en-US"/>
              <a:pPr>
                <a:defRPr/>
              </a:pPr>
              <a:t>‹#›</a:t>
            </a:fld>
            <a:endParaRPr lang="en-US"/>
          </a:p>
        </p:txBody>
      </p:sp>
      <p:sp>
        <p:nvSpPr>
          <p:cNvPr id="11" name="Footer Placeholder 17"/>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a:grpSpLocks/>
          </p:cNvGrpSpPr>
          <p:nvPr/>
        </p:nvGrpSpPr>
        <p:grpSpPr bwMode="auto">
          <a:xfrm>
            <a:off x="0" y="6630988"/>
            <a:ext cx="9144000" cy="228600"/>
            <a:chOff x="0" y="6583680"/>
            <a:chExt cx="9144000" cy="228600"/>
          </a:xfrm>
        </p:grpSpPr>
        <p:sp>
          <p:nvSpPr>
            <p:cNvPr id="3"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1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Date Placeholder 12"/>
          <p:cNvSpPr>
            <a:spLocks noGrp="1"/>
          </p:cNvSpPr>
          <p:nvPr>
            <p:ph type="dt" sz="half" idx="10"/>
          </p:nvPr>
        </p:nvSpPr>
        <p:spPr/>
        <p:txBody>
          <a:bodyPr/>
          <a:lstStyle>
            <a:lvl1pPr>
              <a:defRPr/>
            </a:lvl1pPr>
          </a:lstStyle>
          <a:p>
            <a:pPr>
              <a:defRPr/>
            </a:pPr>
            <a:fld id="{5CEF7DCB-308E-4BBD-B08E-A5FA8CFB7908}" type="datetimeFigureOut">
              <a:rPr lang="en-US"/>
              <a:pPr>
                <a:defRPr/>
              </a:pPr>
              <a:t>3/23/2015</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651DC3CA-F444-43CD-B89A-7371408382B9}" type="slidenum">
              <a:rPr lang="en-US"/>
              <a:pPr>
                <a:defRPr/>
              </a:pPr>
              <a:t>‹#›</a:t>
            </a:fld>
            <a:endParaRPr lang="en-US"/>
          </a:p>
        </p:txBody>
      </p:sp>
      <p:sp>
        <p:nvSpPr>
          <p:cNvPr id="8" name="Footer Placeholder 21"/>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3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6"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7" name="Group 15"/>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2"/>
          <p:cNvSpPr>
            <a:spLocks noGrp="1"/>
          </p:cNvSpPr>
          <p:nvPr>
            <p:ph type="title"/>
          </p:nvPr>
        </p:nvSpPr>
        <p:spPr>
          <a:xfrm>
            <a:off x="457200" y="1524000"/>
            <a:ext cx="3352800" cy="914400"/>
          </a:xfrm>
        </p:spPr>
        <p:txBody>
          <a:bodyPr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9"/>
          <p:cNvSpPr>
            <a:spLocks noGrp="1"/>
          </p:cNvSpPr>
          <p:nvPr>
            <p:ph type="dt" sz="half" idx="15"/>
          </p:nvPr>
        </p:nvSpPr>
        <p:spPr/>
        <p:txBody>
          <a:bodyPr/>
          <a:lstStyle>
            <a:lvl1pPr>
              <a:defRPr/>
            </a:lvl1pPr>
          </a:lstStyle>
          <a:p>
            <a:pPr>
              <a:defRPr/>
            </a:pPr>
            <a:fld id="{C413CF74-4280-4158-A298-DD986170A778}" type="datetimeFigureOut">
              <a:rPr lang="en-US"/>
              <a:pPr>
                <a:defRPr/>
              </a:pPr>
              <a:t>3/23/2015</a:t>
            </a:fld>
            <a:endParaRPr lang="en-US"/>
          </a:p>
        </p:txBody>
      </p:sp>
      <p:sp>
        <p:nvSpPr>
          <p:cNvPr id="12" name="Slide Number Placeholder 20"/>
          <p:cNvSpPr>
            <a:spLocks noGrp="1"/>
          </p:cNvSpPr>
          <p:nvPr>
            <p:ph type="sldNum" sz="quarter" idx="16"/>
          </p:nvPr>
        </p:nvSpPr>
        <p:spPr/>
        <p:txBody>
          <a:bodyPr/>
          <a:lstStyle>
            <a:lvl1pPr>
              <a:defRPr/>
            </a:lvl1pPr>
          </a:lstStyle>
          <a:p>
            <a:pPr>
              <a:defRPr/>
            </a:pPr>
            <a:fld id="{B5DED9D0-6A34-4FB8-ACFE-9E5AC839AB03}" type="slidenum">
              <a:rPr lang="en-US"/>
              <a:pPr>
                <a:defRPr/>
              </a:pPr>
              <a:t>‹#›</a:t>
            </a:fld>
            <a:endParaRPr lang="en-US"/>
          </a:p>
        </p:txBody>
      </p:sp>
      <p:sp>
        <p:nvSpPr>
          <p:cNvPr id="14" name="Footer Placeholder 21"/>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7" descr="4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10"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1"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a:off x="4419600" y="5637213"/>
            <a:ext cx="4267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p:txBody>
          <a:bodyPr/>
          <a:lstStyle>
            <a:lvl1pPr>
              <a:defRPr/>
            </a:lvl1pPr>
          </a:lstStyle>
          <a:p>
            <a:pPr>
              <a:defRPr/>
            </a:pPr>
            <a:fld id="{54D455BB-DB34-4C3B-9647-535931835D46}" type="datetimeFigureOut">
              <a:rPr lang="en-US"/>
              <a:pPr>
                <a:defRPr/>
              </a:pPr>
              <a:t>3/23/2015</a:t>
            </a:fld>
            <a:endParaRPr lang="en-US"/>
          </a:p>
        </p:txBody>
      </p:sp>
      <p:sp>
        <p:nvSpPr>
          <p:cNvPr id="14" name="Footer Placeholder 5"/>
          <p:cNvSpPr>
            <a:spLocks noGrp="1"/>
          </p:cNvSpPr>
          <p:nvPr>
            <p:ph type="ftr" sz="quarter" idx="11"/>
          </p:nvPr>
        </p:nvSpPr>
        <p:spPr/>
        <p:txBody>
          <a:bodyPr/>
          <a:lstStyle>
            <a:lvl1pPr>
              <a:defRPr/>
            </a:lvl1pPr>
          </a:lstStyle>
          <a:p>
            <a:pPr>
              <a:defRPr/>
            </a:pPr>
            <a:endParaRPr lang="en-US"/>
          </a:p>
        </p:txBody>
      </p:sp>
      <p:sp>
        <p:nvSpPr>
          <p:cNvPr id="15" name="Slide Number Placeholder 6"/>
          <p:cNvSpPr>
            <a:spLocks noGrp="1"/>
          </p:cNvSpPr>
          <p:nvPr>
            <p:ph type="sldNum" sz="quarter" idx="12"/>
          </p:nvPr>
        </p:nvSpPr>
        <p:spPr/>
        <p:txBody>
          <a:bodyPr/>
          <a:lstStyle>
            <a:lvl1pPr>
              <a:defRPr/>
            </a:lvl1pPr>
          </a:lstStyle>
          <a:p>
            <a:pPr>
              <a:defRPr/>
            </a:pPr>
            <a:fld id="{1EE3C82C-9087-4546-B2AC-70D3880EFB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990600"/>
            <a:ext cx="82296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981200"/>
            <a:ext cx="8229600" cy="41449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tx1"/>
                </a:solidFill>
                <a:latin typeface="+mn-lt"/>
                <a:cs typeface="+mn-cs"/>
              </a:defRPr>
            </a:lvl1pPr>
          </a:lstStyle>
          <a:p>
            <a:pPr>
              <a:defRPr/>
            </a:pPr>
            <a:fld id="{23961596-6635-4A7D-AF11-805A28F02E1B}" type="datetimeFigureOut">
              <a:rPr lang="en-US"/>
              <a:pPr>
                <a:defRPr/>
              </a:pPr>
              <a:t>3/23/2015</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fontAlgn="auto">
              <a:spcBef>
                <a:spcPts val="0"/>
              </a:spcBef>
              <a:spcAft>
                <a:spcPts val="0"/>
              </a:spcAft>
              <a:defRPr sz="900" baseline="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42363" y="6610350"/>
            <a:ext cx="381000" cy="228600"/>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tx1"/>
                </a:solidFill>
                <a:latin typeface="+mn-lt"/>
                <a:cs typeface="+mn-cs"/>
              </a:defRPr>
            </a:lvl1pPr>
          </a:lstStyle>
          <a:p>
            <a:pPr>
              <a:defRPr/>
            </a:pPr>
            <a:fld id="{BE1C877F-D281-406A-8C85-1193CFFC76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3600" b="0" i="0" u="none"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alibri" pitchFamily="34" charset="0"/>
        </a:defRPr>
      </a:lvl2pPr>
      <a:lvl3pPr algn="l" rtl="0" fontAlgn="base">
        <a:spcBef>
          <a:spcPct val="0"/>
        </a:spcBef>
        <a:spcAft>
          <a:spcPct val="0"/>
        </a:spcAft>
        <a:defRPr sz="3600">
          <a:solidFill>
            <a:schemeClr val="tx2"/>
          </a:solidFill>
          <a:latin typeface="Calibri" pitchFamily="34" charset="0"/>
        </a:defRPr>
      </a:lvl3pPr>
      <a:lvl4pPr algn="l" rtl="0" fontAlgn="base">
        <a:spcBef>
          <a:spcPct val="0"/>
        </a:spcBef>
        <a:spcAft>
          <a:spcPct val="0"/>
        </a:spcAft>
        <a:defRPr sz="3600">
          <a:solidFill>
            <a:schemeClr val="tx2"/>
          </a:solidFill>
          <a:latin typeface="Calibri" pitchFamily="34" charset="0"/>
        </a:defRPr>
      </a:lvl4pPr>
      <a:lvl5pPr algn="l" rtl="0" fontAlgn="base">
        <a:spcBef>
          <a:spcPct val="0"/>
        </a:spcBef>
        <a:spcAft>
          <a:spcPct val="0"/>
        </a:spcAft>
        <a:defRPr sz="3600">
          <a:solidFill>
            <a:schemeClr val="tx2"/>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Font typeface="Wingdings" pitchFamily="2" charset="2"/>
        <a:buChar char="§"/>
        <a:defRPr sz="2000" kern="1200">
          <a:solidFill>
            <a:schemeClr val="tx2"/>
          </a:solidFill>
          <a:latin typeface="+mn-lt"/>
          <a:ea typeface="+mn-ea"/>
          <a:cs typeface="+mn-cs"/>
        </a:defRPr>
      </a:lvl1pPr>
      <a:lvl2pPr marL="742950" indent="-285750" algn="l" rtl="0" fontAlgn="base">
        <a:spcBef>
          <a:spcPct val="20000"/>
        </a:spcBef>
        <a:spcAft>
          <a:spcPts val="600"/>
        </a:spcAft>
        <a:buClr>
          <a:srgbClr val="7F7F7F"/>
        </a:buClr>
        <a:buFont typeface="Wingdings" pitchFamily="2" charset="2"/>
        <a:buChar char="§"/>
        <a:defRPr sz="1600" kern="1200">
          <a:solidFill>
            <a:schemeClr val="tx2"/>
          </a:solidFill>
          <a:latin typeface="+mn-lt"/>
          <a:ea typeface="+mn-ea"/>
          <a:cs typeface="+mn-cs"/>
        </a:defRPr>
      </a:lvl2pPr>
      <a:lvl3pPr marL="1143000" indent="-228600" algn="l" rtl="0" fontAlgn="base">
        <a:spcBef>
          <a:spcPct val="20000"/>
        </a:spcBef>
        <a:spcAft>
          <a:spcPts val="600"/>
        </a:spcAft>
        <a:buFont typeface="Wingdings" pitchFamily="2" charset="2"/>
        <a:defRPr sz="1400" kern="1200">
          <a:solidFill>
            <a:schemeClr val="tx2"/>
          </a:solidFill>
          <a:latin typeface="+mn-lt"/>
          <a:ea typeface="+mn-ea"/>
          <a:cs typeface="+mn-cs"/>
        </a:defRPr>
      </a:lvl3pPr>
      <a:lvl4pPr marL="1600200" indent="-228600" algn="l" rtl="0" fontAlgn="base">
        <a:spcBef>
          <a:spcPct val="20000"/>
        </a:spcBef>
        <a:spcAft>
          <a:spcPts val="600"/>
        </a:spcAft>
        <a:buClr>
          <a:srgbClr val="7F7F7F"/>
        </a:buClr>
        <a:buFont typeface="Wingdings" pitchFamily="2" charset="2"/>
        <a:defRPr sz="1400" kern="1200">
          <a:solidFill>
            <a:schemeClr val="tx2"/>
          </a:solidFill>
          <a:latin typeface="+mn-lt"/>
          <a:ea typeface="+mn-ea"/>
          <a:cs typeface="+mn-cs"/>
        </a:defRPr>
      </a:lvl4pPr>
      <a:lvl5pPr marL="2057400" indent="-228600" algn="l" rtl="0" fontAlgn="base">
        <a:spcBef>
          <a:spcPct val="20000"/>
        </a:spcBef>
        <a:spcAft>
          <a:spcPts val="600"/>
        </a:spcAft>
        <a:buClr>
          <a:srgbClr val="7F7F7F"/>
        </a:buClr>
        <a:buFont typeface="Wingdings" pitchFamily="2" charset="2"/>
        <a:defRPr sz="1400" kern="120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W23RsUTb2Y" TargetMode="External"/><Relationship Id="rId2" Type="http://schemas.openxmlformats.org/officeDocument/2006/relationships/hyperlink" Target="http://www.youtube.com/watch?v=8VP5jEAP3K4&amp;list=PLA7860C29B60E721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7200" y="1371600"/>
            <a:ext cx="6781800" cy="1981200"/>
          </a:xfrm>
        </p:spPr>
        <p:txBody>
          <a:bodyPr/>
          <a:lstStyle/>
          <a:p>
            <a:r>
              <a:rPr lang="en-US" smtClean="0"/>
              <a:t>Identifying and Explaining Film Techniques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828800"/>
          </a:xfrm>
        </p:spPr>
        <p:txBody>
          <a:bodyPr rtlCol="0">
            <a:normAutofit fontScale="90000"/>
          </a:bodyPr>
          <a:lstStyle/>
          <a:p>
            <a:pPr fontAlgn="auto">
              <a:spcAft>
                <a:spcPts val="0"/>
              </a:spcAft>
              <a:defRPr/>
            </a:pPr>
            <a:r>
              <a:rPr lang="en-US" b="1" dirty="0" smtClean="0"/>
              <a:t>EYE LEVEL – </a:t>
            </a:r>
            <a:r>
              <a:rPr lang="en-US" sz="2700" dirty="0" smtClean="0"/>
              <a:t>a shot taken from normal height; that is, the </a:t>
            </a:r>
            <a:r>
              <a:rPr lang="en-US" sz="2700" dirty="0" smtClean="0">
                <a:solidFill>
                  <a:srgbClr val="FF0000"/>
                </a:solidFill>
              </a:rPr>
              <a:t>character’s eye level</a:t>
            </a:r>
            <a:r>
              <a:rPr lang="en-US" sz="2700" dirty="0" smtClean="0"/>
              <a:t>. Ninety to ninety-five percent of the shots seen are eye level, because it is the </a:t>
            </a:r>
            <a:r>
              <a:rPr lang="en-US" sz="2700" dirty="0" smtClean="0">
                <a:solidFill>
                  <a:srgbClr val="FF0000"/>
                </a:solidFill>
              </a:rPr>
              <a:t>most natural angle. </a:t>
            </a:r>
            <a:r>
              <a:rPr lang="en-US" sz="2700" dirty="0" smtClean="0"/>
              <a:t>This angle can encourage the audience to feel a part of what they are watching.</a:t>
            </a:r>
            <a:endParaRPr lang="en-US" sz="2700" b="1" dirty="0"/>
          </a:p>
        </p:txBody>
      </p:sp>
      <p:pic>
        <p:nvPicPr>
          <p:cNvPr id="22530" name="Content Placeholder 3"/>
          <p:cNvPicPr>
            <a:picLocks noGrp="1" noChangeAspect="1"/>
          </p:cNvPicPr>
          <p:nvPr>
            <p:ph idx="1"/>
          </p:nvPr>
        </p:nvPicPr>
        <p:blipFill>
          <a:blip r:embed="rId2"/>
          <a:srcRect/>
          <a:stretch>
            <a:fillRect/>
          </a:stretch>
        </p:blipFill>
        <p:spPr>
          <a:xfrm>
            <a:off x="1238250" y="2971800"/>
            <a:ext cx="6667500" cy="2857500"/>
          </a:xfrm>
        </p:spPr>
      </p:pic>
      <p:sp>
        <p:nvSpPr>
          <p:cNvPr id="22531" name="TextBox 4"/>
          <p:cNvSpPr txBox="1">
            <a:spLocks noChangeArrowheads="1"/>
          </p:cNvSpPr>
          <p:nvPr/>
        </p:nvSpPr>
        <p:spPr bwMode="auto">
          <a:xfrm>
            <a:off x="4953000" y="6019800"/>
            <a:ext cx="3505200" cy="369888"/>
          </a:xfrm>
          <a:prstGeom prst="rect">
            <a:avLst/>
          </a:prstGeom>
          <a:noFill/>
          <a:ln w="9525">
            <a:noFill/>
            <a:miter lim="800000"/>
            <a:headEnd/>
            <a:tailEnd/>
          </a:ln>
        </p:spPr>
        <p:txBody>
          <a:bodyPr>
            <a:spAutoFit/>
          </a:bodyPr>
          <a:lstStyle/>
          <a:p>
            <a:r>
              <a:rPr lang="en-US">
                <a:latin typeface="Calibri" pitchFamily="34" charset="0"/>
              </a:rPr>
              <a:t>From the movie “Toy 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rtlCol="0">
            <a:normAutofit fontScale="90000"/>
          </a:bodyPr>
          <a:lstStyle/>
          <a:p>
            <a:pPr fontAlgn="auto">
              <a:spcAft>
                <a:spcPts val="0"/>
              </a:spcAft>
              <a:defRPr/>
            </a:pPr>
            <a:r>
              <a:rPr lang="en-US" b="1" dirty="0" smtClean="0"/>
              <a:t>HIGH ANGLE – </a:t>
            </a:r>
            <a:r>
              <a:rPr lang="en-US" sz="2400" dirty="0" smtClean="0"/>
              <a:t>the camera is </a:t>
            </a:r>
            <a:r>
              <a:rPr lang="en-US" sz="2400" dirty="0" smtClean="0">
                <a:solidFill>
                  <a:srgbClr val="FF0000"/>
                </a:solidFill>
              </a:rPr>
              <a:t>above the subject. </a:t>
            </a:r>
            <a:r>
              <a:rPr lang="en-US" sz="2400" dirty="0" smtClean="0"/>
              <a:t>This usually has the effect of making the </a:t>
            </a:r>
            <a:r>
              <a:rPr lang="en-US" sz="2400" dirty="0" smtClean="0">
                <a:solidFill>
                  <a:srgbClr val="FF0000"/>
                </a:solidFill>
              </a:rPr>
              <a:t>subject look smaller </a:t>
            </a:r>
            <a:r>
              <a:rPr lang="en-US" sz="2400" dirty="0" smtClean="0"/>
              <a:t>than normal, giving him or her the </a:t>
            </a:r>
            <a:r>
              <a:rPr lang="en-US" sz="2400" dirty="0" smtClean="0">
                <a:solidFill>
                  <a:srgbClr val="FF0000"/>
                </a:solidFill>
              </a:rPr>
              <a:t>appearance of being weak, powerless or trapped. </a:t>
            </a:r>
            <a:endParaRPr lang="en-US" dirty="0">
              <a:solidFill>
                <a:srgbClr val="FF0000"/>
              </a:solidFill>
            </a:endParaRPr>
          </a:p>
        </p:txBody>
      </p:sp>
      <p:pic>
        <p:nvPicPr>
          <p:cNvPr id="23554" name="Content Placeholder 3"/>
          <p:cNvPicPr>
            <a:picLocks noGrp="1" noChangeAspect="1"/>
          </p:cNvPicPr>
          <p:nvPr>
            <p:ph idx="1"/>
          </p:nvPr>
        </p:nvPicPr>
        <p:blipFill>
          <a:blip r:embed="rId2"/>
          <a:srcRect/>
          <a:stretch>
            <a:fillRect/>
          </a:stretch>
        </p:blipFill>
        <p:spPr>
          <a:xfrm>
            <a:off x="1808163" y="1981200"/>
            <a:ext cx="5527675" cy="4144963"/>
          </a:xfrm>
        </p:spPr>
      </p:pic>
      <p:sp>
        <p:nvSpPr>
          <p:cNvPr id="23555" name="TextBox 4"/>
          <p:cNvSpPr txBox="1">
            <a:spLocks noChangeArrowheads="1"/>
          </p:cNvSpPr>
          <p:nvPr/>
        </p:nvSpPr>
        <p:spPr bwMode="auto">
          <a:xfrm>
            <a:off x="5638800" y="6324600"/>
            <a:ext cx="2971800" cy="369888"/>
          </a:xfrm>
          <a:prstGeom prst="rect">
            <a:avLst/>
          </a:prstGeom>
          <a:noFill/>
          <a:ln w="9525">
            <a:noFill/>
            <a:miter lim="800000"/>
            <a:headEnd/>
            <a:tailEnd/>
          </a:ln>
        </p:spPr>
        <p:txBody>
          <a:bodyPr>
            <a:spAutoFit/>
          </a:bodyPr>
          <a:lstStyle/>
          <a:p>
            <a:r>
              <a:rPr lang="en-US">
                <a:latin typeface="Calibri" pitchFamily="34" charset="0"/>
              </a:rPr>
              <a:t>From the movie “Psycho”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rtlCol="0">
            <a:normAutofit fontScale="90000"/>
          </a:bodyPr>
          <a:lstStyle/>
          <a:p>
            <a:pPr fontAlgn="auto">
              <a:spcAft>
                <a:spcPts val="0"/>
              </a:spcAft>
              <a:defRPr/>
            </a:pPr>
            <a:r>
              <a:rPr lang="en-US" b="1" dirty="0" smtClean="0"/>
              <a:t>LOW ANGLE – </a:t>
            </a:r>
            <a:r>
              <a:rPr lang="en-US" sz="2400" dirty="0" smtClean="0"/>
              <a:t>the camera films </a:t>
            </a:r>
            <a:r>
              <a:rPr lang="en-US" sz="2400" dirty="0" smtClean="0">
                <a:solidFill>
                  <a:srgbClr val="FF0000"/>
                </a:solidFill>
              </a:rPr>
              <a:t>subject from below</a:t>
            </a:r>
            <a:r>
              <a:rPr lang="en-US" sz="2400" dirty="0" smtClean="0"/>
              <a:t>. This usually has the effect of </a:t>
            </a:r>
            <a:r>
              <a:rPr lang="en-US" sz="2400" dirty="0" smtClean="0">
                <a:solidFill>
                  <a:srgbClr val="FF0000"/>
                </a:solidFill>
              </a:rPr>
              <a:t>making the subject look larger </a:t>
            </a:r>
            <a:r>
              <a:rPr lang="en-US" sz="2400" dirty="0" smtClean="0"/>
              <a:t>than normal, </a:t>
            </a:r>
            <a:r>
              <a:rPr lang="en-US" sz="2400" dirty="0" smtClean="0">
                <a:solidFill>
                  <a:srgbClr val="FF0000"/>
                </a:solidFill>
              </a:rPr>
              <a:t>and therefore strong, powerful, and threatening. </a:t>
            </a:r>
            <a:endParaRPr lang="en-US" b="1" dirty="0">
              <a:solidFill>
                <a:srgbClr val="FF0000"/>
              </a:solidFill>
            </a:endParaRPr>
          </a:p>
        </p:txBody>
      </p:sp>
      <p:pic>
        <p:nvPicPr>
          <p:cNvPr id="24578" name="Content Placeholder 3"/>
          <p:cNvPicPr>
            <a:picLocks noGrp="1" noChangeAspect="1"/>
          </p:cNvPicPr>
          <p:nvPr>
            <p:ph idx="1"/>
          </p:nvPr>
        </p:nvPicPr>
        <p:blipFill>
          <a:blip r:embed="rId2"/>
          <a:srcRect/>
          <a:stretch>
            <a:fillRect/>
          </a:stretch>
        </p:blipFill>
        <p:spPr>
          <a:xfrm>
            <a:off x="900113" y="1981200"/>
            <a:ext cx="7343775" cy="4144963"/>
          </a:xfrm>
        </p:spPr>
      </p:pic>
      <p:sp>
        <p:nvSpPr>
          <p:cNvPr id="24579" name="TextBox 4"/>
          <p:cNvSpPr txBox="1">
            <a:spLocks noChangeArrowheads="1"/>
          </p:cNvSpPr>
          <p:nvPr/>
        </p:nvSpPr>
        <p:spPr bwMode="auto">
          <a:xfrm>
            <a:off x="4803775" y="6140450"/>
            <a:ext cx="4114800" cy="369888"/>
          </a:xfrm>
          <a:prstGeom prst="rect">
            <a:avLst/>
          </a:prstGeom>
          <a:noFill/>
          <a:ln w="9525">
            <a:noFill/>
            <a:miter lim="800000"/>
            <a:headEnd/>
            <a:tailEnd/>
          </a:ln>
        </p:spPr>
        <p:txBody>
          <a:bodyPr>
            <a:spAutoFit/>
          </a:bodyPr>
          <a:lstStyle/>
          <a:p>
            <a:r>
              <a:rPr lang="en-US">
                <a:latin typeface="Calibri" pitchFamily="34" charset="0"/>
              </a:rPr>
              <a:t>From the movie “Alice in Wonderland”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b="1" smtClean="0"/>
              <a:t>CAMERA MOVEMENTS</a:t>
            </a:r>
          </a:p>
        </p:txBody>
      </p:sp>
      <p:sp>
        <p:nvSpPr>
          <p:cNvPr id="3" name="Content Placeholder 2"/>
          <p:cNvSpPr>
            <a:spLocks noGrp="1"/>
          </p:cNvSpPr>
          <p:nvPr>
            <p:ph idx="1"/>
          </p:nvPr>
        </p:nvSpPr>
        <p:spPr/>
        <p:txBody>
          <a:bodyPr rtlCol="0">
            <a:normAutofit/>
          </a:bodyPr>
          <a:lstStyle/>
          <a:p>
            <a:pPr fontAlgn="auto">
              <a:defRPr/>
            </a:pPr>
            <a:r>
              <a:rPr lang="en-US" b="1" dirty="0" smtClean="0"/>
              <a:t>Pan – </a:t>
            </a:r>
            <a:r>
              <a:rPr lang="en-US" dirty="0" smtClean="0"/>
              <a:t>a stationary camera moves from </a:t>
            </a:r>
            <a:r>
              <a:rPr lang="en-US" dirty="0" smtClean="0">
                <a:solidFill>
                  <a:srgbClr val="FF0000"/>
                </a:solidFill>
              </a:rPr>
              <a:t>side to side </a:t>
            </a:r>
            <a:r>
              <a:rPr lang="en-US" dirty="0" smtClean="0"/>
              <a:t>on a horizontal axis</a:t>
            </a:r>
          </a:p>
          <a:p>
            <a:pPr fontAlgn="auto">
              <a:defRPr/>
            </a:pPr>
            <a:r>
              <a:rPr lang="en-US" b="1" dirty="0" smtClean="0"/>
              <a:t>Tilt – </a:t>
            </a:r>
            <a:r>
              <a:rPr lang="en-US" dirty="0" smtClean="0"/>
              <a:t>a stationary camera moves </a:t>
            </a:r>
            <a:r>
              <a:rPr lang="en-US" dirty="0" smtClean="0">
                <a:solidFill>
                  <a:srgbClr val="FF0000"/>
                </a:solidFill>
              </a:rPr>
              <a:t>up or down </a:t>
            </a:r>
            <a:r>
              <a:rPr lang="en-US" dirty="0" smtClean="0"/>
              <a:t>along a vertical axis</a:t>
            </a:r>
          </a:p>
          <a:p>
            <a:pPr fontAlgn="auto">
              <a:defRPr/>
            </a:pPr>
            <a:r>
              <a:rPr lang="en-US" b="1" dirty="0" smtClean="0"/>
              <a:t>Zoom – </a:t>
            </a:r>
            <a:r>
              <a:rPr lang="en-US" dirty="0" smtClean="0"/>
              <a:t>a stationary camera where the lens moves to make an object seems to </a:t>
            </a:r>
            <a:r>
              <a:rPr lang="en-US" dirty="0" smtClean="0">
                <a:solidFill>
                  <a:srgbClr val="FF0000"/>
                </a:solidFill>
              </a:rPr>
              <a:t>move closer or further away from the camera</a:t>
            </a:r>
            <a:r>
              <a:rPr lang="en-US" dirty="0" smtClean="0"/>
              <a:t>. </a:t>
            </a:r>
            <a:r>
              <a:rPr lang="en-US" dirty="0" smtClean="0">
                <a:solidFill>
                  <a:srgbClr val="FF0000"/>
                </a:solidFill>
              </a:rPr>
              <a:t>*With this technique, moving into a character is often a personal or revealing movement, while moving away distances or separates the audience from the character. </a:t>
            </a:r>
          </a:p>
          <a:p>
            <a:pPr fontAlgn="auto">
              <a:defRPr/>
            </a:pPr>
            <a:r>
              <a:rPr lang="en-US" b="1" dirty="0" smtClean="0"/>
              <a:t>Dolly/Tracking – </a:t>
            </a:r>
            <a:r>
              <a:rPr lang="en-US" dirty="0" smtClean="0">
                <a:solidFill>
                  <a:srgbClr val="FF0000"/>
                </a:solidFill>
              </a:rPr>
              <a:t>the camera is on a track</a:t>
            </a:r>
            <a:r>
              <a:rPr lang="en-US" dirty="0" smtClean="0"/>
              <a:t> that allows it to move with the action. The term also refers to any camera mounted on a car, truck, or helicopter. </a:t>
            </a:r>
          </a:p>
          <a:p>
            <a:pPr fontAlgn="auto">
              <a:defRPr/>
            </a:pPr>
            <a:r>
              <a:rPr lang="en-US" b="1" dirty="0" smtClean="0"/>
              <a:t>Boom/Crane – </a:t>
            </a:r>
            <a:r>
              <a:rPr lang="en-US" dirty="0" smtClean="0">
                <a:solidFill>
                  <a:srgbClr val="FF0000"/>
                </a:solidFill>
              </a:rPr>
              <a:t>the camera is on a crane</a:t>
            </a:r>
            <a:r>
              <a:rPr lang="en-US" dirty="0" smtClean="0"/>
              <a:t> over the action. This is used to create overhead shots. </a:t>
            </a:r>
          </a:p>
          <a:p>
            <a:pPr marL="0" indent="0" fontAlgn="auto">
              <a:buFont typeface="Wingdings" pitchFamily="2" charset="2"/>
              <a:buNone/>
              <a:defRPr/>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685800"/>
            <a:ext cx="8229600" cy="914400"/>
          </a:xfrm>
        </p:spPr>
        <p:txBody>
          <a:bodyPr/>
          <a:lstStyle/>
          <a:p>
            <a:r>
              <a:rPr lang="en-US" b="1" smtClean="0"/>
              <a:t>CAMERA MOVEMENTS</a:t>
            </a:r>
          </a:p>
        </p:txBody>
      </p:sp>
      <p:pic>
        <p:nvPicPr>
          <p:cNvPr id="26626" name="Picture 5"/>
          <p:cNvPicPr>
            <a:picLocks noChangeAspect="1"/>
          </p:cNvPicPr>
          <p:nvPr/>
        </p:nvPicPr>
        <p:blipFill>
          <a:blip r:embed="rId2"/>
          <a:srcRect/>
          <a:stretch>
            <a:fillRect/>
          </a:stretch>
        </p:blipFill>
        <p:spPr bwMode="auto">
          <a:xfrm>
            <a:off x="457200" y="1752600"/>
            <a:ext cx="6172200" cy="4791075"/>
          </a:xfrm>
          <a:prstGeom prst="rect">
            <a:avLst/>
          </a:prstGeom>
          <a:noFill/>
          <a:ln w="9525">
            <a:noFill/>
            <a:miter lim="800000"/>
            <a:headEnd/>
            <a:tailEnd/>
          </a:ln>
        </p:spPr>
      </p:pic>
      <p:sp>
        <p:nvSpPr>
          <p:cNvPr id="26627" name="TextBox 7"/>
          <p:cNvSpPr txBox="1">
            <a:spLocks noChangeArrowheads="1"/>
          </p:cNvSpPr>
          <p:nvPr/>
        </p:nvSpPr>
        <p:spPr bwMode="auto">
          <a:xfrm>
            <a:off x="6781800" y="2057400"/>
            <a:ext cx="2209800" cy="923925"/>
          </a:xfrm>
          <a:prstGeom prst="rect">
            <a:avLst/>
          </a:prstGeom>
          <a:noFill/>
          <a:ln w="9525">
            <a:noFill/>
            <a:miter lim="800000"/>
            <a:headEnd/>
            <a:tailEnd/>
          </a:ln>
        </p:spPr>
        <p:txBody>
          <a:bodyPr>
            <a:spAutoFit/>
          </a:bodyPr>
          <a:lstStyle/>
          <a:p>
            <a:r>
              <a:rPr lang="en-US">
                <a:latin typeface="Calibri" pitchFamily="34" charset="0"/>
              </a:rPr>
              <a:t>Use of Dolly/Tracking and Boom/Crane to shoot “Transformers”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smtClean="0"/>
              <a:t>LIGHTING</a:t>
            </a:r>
          </a:p>
        </p:txBody>
      </p:sp>
      <p:sp>
        <p:nvSpPr>
          <p:cNvPr id="27650" name="Content Placeholder 2"/>
          <p:cNvSpPr>
            <a:spLocks noGrp="1"/>
          </p:cNvSpPr>
          <p:nvPr>
            <p:ph idx="1"/>
          </p:nvPr>
        </p:nvSpPr>
        <p:spPr/>
        <p:txBody>
          <a:bodyPr/>
          <a:lstStyle/>
          <a:p>
            <a:r>
              <a:rPr lang="en-US" sz="2800" smtClean="0"/>
              <a:t>Used in a similar way to the way in which a writer establishes tone and mood in their work</a:t>
            </a:r>
          </a:p>
          <a:p>
            <a:r>
              <a:rPr lang="en-US" sz="2800" smtClean="0"/>
              <a:t>Lighting creates significant emotional responses from the audience based on what people associate with light and darkness</a:t>
            </a:r>
          </a:p>
          <a:p>
            <a:r>
              <a:rPr lang="en-US" sz="2800" smtClean="0"/>
              <a:t>Lighting effects clarity, realism and emotion</a:t>
            </a:r>
          </a:p>
        </p:txBody>
      </p:sp>
      <p:pic>
        <p:nvPicPr>
          <p:cNvPr id="27651" name="Picture 2" descr="C:\Documents and Settings\Jessica Rammos\Local Settings\Temporary Internet Files\Content.IE5\AEQ88YIS\MC900230853[1].wmf"/>
          <p:cNvPicPr>
            <a:picLocks noChangeAspect="1" noChangeArrowheads="1"/>
          </p:cNvPicPr>
          <p:nvPr/>
        </p:nvPicPr>
        <p:blipFill>
          <a:blip r:embed="rId2"/>
          <a:srcRect/>
          <a:stretch>
            <a:fillRect/>
          </a:stretch>
        </p:blipFill>
        <p:spPr bwMode="auto">
          <a:xfrm>
            <a:off x="7239000" y="4191000"/>
            <a:ext cx="1765300" cy="20240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HIGH KEY – </a:t>
            </a:r>
            <a:r>
              <a:rPr lang="en-US" dirty="0" smtClean="0"/>
              <a:t>the scene is flooded with light; creating a </a:t>
            </a:r>
            <a:r>
              <a:rPr lang="en-US" dirty="0" smtClean="0">
                <a:solidFill>
                  <a:srgbClr val="FF0000"/>
                </a:solidFill>
              </a:rPr>
              <a:t>bright and open-looking scene</a:t>
            </a:r>
            <a:endParaRPr lang="en-US" dirty="0">
              <a:solidFill>
                <a:srgbClr val="FF0000"/>
              </a:solidFill>
            </a:endParaRPr>
          </a:p>
        </p:txBody>
      </p:sp>
      <p:pic>
        <p:nvPicPr>
          <p:cNvPr id="28674" name="Content Placeholder 3"/>
          <p:cNvPicPr>
            <a:picLocks noGrp="1" noChangeAspect="1"/>
          </p:cNvPicPr>
          <p:nvPr>
            <p:ph idx="1"/>
          </p:nvPr>
        </p:nvPicPr>
        <p:blipFill>
          <a:blip r:embed="rId2"/>
          <a:srcRect/>
          <a:stretch>
            <a:fillRect/>
          </a:stretch>
        </p:blipFill>
        <p:spPr>
          <a:xfrm>
            <a:off x="1905000" y="2209800"/>
            <a:ext cx="5029200" cy="3632200"/>
          </a:xfrm>
        </p:spPr>
      </p:pic>
      <p:sp>
        <p:nvSpPr>
          <p:cNvPr id="28675" name="TextBox 4"/>
          <p:cNvSpPr txBox="1">
            <a:spLocks noChangeArrowheads="1"/>
          </p:cNvSpPr>
          <p:nvPr/>
        </p:nvSpPr>
        <p:spPr bwMode="auto">
          <a:xfrm>
            <a:off x="3979863" y="5991225"/>
            <a:ext cx="4343400" cy="369888"/>
          </a:xfrm>
          <a:prstGeom prst="rect">
            <a:avLst/>
          </a:prstGeom>
          <a:noFill/>
          <a:ln w="9525">
            <a:noFill/>
            <a:miter lim="800000"/>
            <a:headEnd/>
            <a:tailEnd/>
          </a:ln>
        </p:spPr>
        <p:txBody>
          <a:bodyPr>
            <a:spAutoFit/>
          </a:bodyPr>
          <a:lstStyle/>
          <a:p>
            <a:r>
              <a:rPr lang="en-US">
                <a:latin typeface="Calibri" pitchFamily="34" charset="0"/>
              </a:rPr>
              <a:t>From the movie “Shawshank Redemption”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LOW KEY – </a:t>
            </a:r>
            <a:r>
              <a:rPr lang="en-US" dirty="0" smtClean="0"/>
              <a:t>the scene is flooded with shadows and darkness, </a:t>
            </a:r>
            <a:r>
              <a:rPr lang="en-US" dirty="0" smtClean="0">
                <a:solidFill>
                  <a:srgbClr val="FF0000"/>
                </a:solidFill>
              </a:rPr>
              <a:t>creating suspense and suspicion</a:t>
            </a:r>
            <a:endParaRPr lang="en-US" dirty="0">
              <a:solidFill>
                <a:srgbClr val="FF0000"/>
              </a:solidFill>
            </a:endParaRPr>
          </a:p>
        </p:txBody>
      </p:sp>
      <p:pic>
        <p:nvPicPr>
          <p:cNvPr id="29698" name="Content Placeholder 8"/>
          <p:cNvPicPr>
            <a:picLocks noGrp="1" noChangeAspect="1"/>
          </p:cNvPicPr>
          <p:nvPr>
            <p:ph idx="1"/>
          </p:nvPr>
        </p:nvPicPr>
        <p:blipFill>
          <a:blip r:embed="rId2"/>
          <a:srcRect/>
          <a:stretch>
            <a:fillRect/>
          </a:stretch>
        </p:blipFill>
        <p:spPr>
          <a:xfrm>
            <a:off x="2286000" y="2362200"/>
            <a:ext cx="4876800" cy="3243263"/>
          </a:xfrm>
        </p:spPr>
      </p:pic>
      <p:sp>
        <p:nvSpPr>
          <p:cNvPr id="29699" name="TextBox 9"/>
          <p:cNvSpPr txBox="1">
            <a:spLocks noChangeArrowheads="1"/>
          </p:cNvSpPr>
          <p:nvPr/>
        </p:nvSpPr>
        <p:spPr bwMode="auto">
          <a:xfrm>
            <a:off x="5181600" y="5835650"/>
            <a:ext cx="3505200" cy="368300"/>
          </a:xfrm>
          <a:prstGeom prst="rect">
            <a:avLst/>
          </a:prstGeom>
          <a:noFill/>
          <a:ln w="9525">
            <a:noFill/>
            <a:miter lim="800000"/>
            <a:headEnd/>
            <a:tailEnd/>
          </a:ln>
        </p:spPr>
        <p:txBody>
          <a:bodyPr>
            <a:spAutoFit/>
          </a:bodyPr>
          <a:lstStyle/>
          <a:p>
            <a:r>
              <a:rPr lang="en-US">
                <a:latin typeface="Calibri" pitchFamily="34" charset="0"/>
              </a:rPr>
              <a:t>From the movie “Insidious”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rtlCol="0">
            <a:normAutofit fontScale="90000"/>
          </a:bodyPr>
          <a:lstStyle/>
          <a:p>
            <a:pPr fontAlgn="auto">
              <a:spcAft>
                <a:spcPts val="0"/>
              </a:spcAft>
              <a:defRPr/>
            </a:pPr>
            <a:r>
              <a:rPr lang="en-US" b="1" dirty="0" smtClean="0"/>
              <a:t>Bottom or Side Lighting – </a:t>
            </a:r>
            <a:r>
              <a:rPr lang="en-US" sz="2700" dirty="0" smtClean="0"/>
              <a:t>direct lighting from below or the side, </a:t>
            </a:r>
            <a:r>
              <a:rPr lang="en-US" sz="2700" dirty="0" smtClean="0">
                <a:solidFill>
                  <a:srgbClr val="FF0000"/>
                </a:solidFill>
              </a:rPr>
              <a:t>which often makes the subject appear dangerous or evil</a:t>
            </a:r>
            <a:endParaRPr lang="en-US" sz="2700" dirty="0">
              <a:solidFill>
                <a:srgbClr val="FF0000"/>
              </a:solidFill>
            </a:endParaRPr>
          </a:p>
        </p:txBody>
      </p:sp>
      <p:pic>
        <p:nvPicPr>
          <p:cNvPr id="30722" name="Content Placeholder 3"/>
          <p:cNvPicPr>
            <a:picLocks noGrp="1" noChangeAspect="1"/>
          </p:cNvPicPr>
          <p:nvPr>
            <p:ph idx="1"/>
          </p:nvPr>
        </p:nvPicPr>
        <p:blipFill>
          <a:blip r:embed="rId2"/>
          <a:srcRect/>
          <a:stretch>
            <a:fillRect/>
          </a:stretch>
        </p:blipFill>
        <p:spPr>
          <a:xfrm>
            <a:off x="2000250" y="2116138"/>
            <a:ext cx="5143500" cy="3873500"/>
          </a:xfrm>
        </p:spPr>
      </p:pic>
      <p:sp>
        <p:nvSpPr>
          <p:cNvPr id="30723" name="TextBox 4"/>
          <p:cNvSpPr txBox="1">
            <a:spLocks noChangeArrowheads="1"/>
          </p:cNvSpPr>
          <p:nvPr/>
        </p:nvSpPr>
        <p:spPr bwMode="auto">
          <a:xfrm>
            <a:off x="4724400" y="6097588"/>
            <a:ext cx="4191000" cy="368300"/>
          </a:xfrm>
          <a:prstGeom prst="rect">
            <a:avLst/>
          </a:prstGeom>
          <a:noFill/>
          <a:ln w="9525">
            <a:noFill/>
            <a:miter lim="800000"/>
            <a:headEnd/>
            <a:tailEnd/>
          </a:ln>
        </p:spPr>
        <p:txBody>
          <a:bodyPr>
            <a:spAutoFit/>
          </a:bodyPr>
          <a:lstStyle/>
          <a:p>
            <a:r>
              <a:rPr lang="en-US">
                <a:latin typeface="Calibri" pitchFamily="34" charset="0"/>
              </a:rPr>
              <a:t>From the movie “The Blair Witch Project”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fontAlgn="auto">
              <a:spcAft>
                <a:spcPts val="0"/>
              </a:spcAft>
              <a:defRPr/>
            </a:pPr>
            <a:r>
              <a:rPr lang="en-US" b="1" dirty="0" smtClean="0"/>
              <a:t>Front or Back Lighting – </a:t>
            </a:r>
            <a:r>
              <a:rPr lang="en-US" sz="2700" dirty="0" smtClean="0"/>
              <a:t>soft lighting on the actor’s face or from behind which </a:t>
            </a:r>
            <a:r>
              <a:rPr lang="en-US" sz="2700" dirty="0" smtClean="0">
                <a:solidFill>
                  <a:srgbClr val="FF0000"/>
                </a:solidFill>
              </a:rPr>
              <a:t>gives the appearance of innocence or goodness, or a halo effect. </a:t>
            </a:r>
            <a:endParaRPr lang="en-US" sz="2700" dirty="0">
              <a:solidFill>
                <a:srgbClr val="FF0000"/>
              </a:solidFill>
            </a:endParaRPr>
          </a:p>
        </p:txBody>
      </p:sp>
      <p:pic>
        <p:nvPicPr>
          <p:cNvPr id="31746" name="Content Placeholder 3"/>
          <p:cNvPicPr>
            <a:picLocks noGrp="1" noChangeAspect="1"/>
          </p:cNvPicPr>
          <p:nvPr>
            <p:ph idx="1"/>
          </p:nvPr>
        </p:nvPicPr>
        <p:blipFill>
          <a:blip r:embed="rId2"/>
          <a:srcRect/>
          <a:stretch>
            <a:fillRect/>
          </a:stretch>
        </p:blipFill>
        <p:spPr>
          <a:xfrm>
            <a:off x="603250" y="2147888"/>
            <a:ext cx="7937500" cy="3810000"/>
          </a:xfrm>
        </p:spPr>
      </p:pic>
      <p:sp>
        <p:nvSpPr>
          <p:cNvPr id="31747" name="TextBox 4"/>
          <p:cNvSpPr txBox="1">
            <a:spLocks noChangeArrowheads="1"/>
          </p:cNvSpPr>
          <p:nvPr/>
        </p:nvSpPr>
        <p:spPr bwMode="auto">
          <a:xfrm>
            <a:off x="4114800" y="6172200"/>
            <a:ext cx="4648200" cy="369888"/>
          </a:xfrm>
          <a:prstGeom prst="rect">
            <a:avLst/>
          </a:prstGeom>
          <a:noFill/>
          <a:ln w="9525">
            <a:noFill/>
            <a:miter lim="800000"/>
            <a:headEnd/>
            <a:tailEnd/>
          </a:ln>
        </p:spPr>
        <p:txBody>
          <a:bodyPr>
            <a:spAutoFit/>
          </a:bodyPr>
          <a:lstStyle/>
          <a:p>
            <a:r>
              <a:rPr lang="en-US">
                <a:latin typeface="Calibri" pitchFamily="34" charset="0"/>
              </a:rPr>
              <a:t>From the movie “The Princess and the Frog”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Film Analysis		</a:t>
            </a:r>
          </a:p>
        </p:txBody>
      </p:sp>
      <p:sp>
        <p:nvSpPr>
          <p:cNvPr id="14338" name="Content Placeholder 2"/>
          <p:cNvSpPr>
            <a:spLocks noGrp="1"/>
          </p:cNvSpPr>
          <p:nvPr>
            <p:ph idx="1"/>
          </p:nvPr>
        </p:nvSpPr>
        <p:spPr/>
        <p:txBody>
          <a:bodyPr/>
          <a:lstStyle/>
          <a:p>
            <a:r>
              <a:rPr lang="en-US" smtClean="0"/>
              <a:t>Much like how a writer uses stylistic devices to achieve specific effects in their writing, directors use cinematic techniques in their films for specific purposes. </a:t>
            </a:r>
          </a:p>
          <a:p>
            <a:r>
              <a:rPr lang="en-US" smtClean="0"/>
              <a:t>In order to analyse a film through critical viewing like you do a text in critical reading, you must understand the tools that filmmakers use to create their visual masterpieces.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fontAlgn="auto">
              <a:spcAft>
                <a:spcPts val="0"/>
              </a:spcAft>
              <a:defRPr/>
            </a:pPr>
            <a:r>
              <a:rPr lang="en-US" b="1" dirty="0" smtClean="0"/>
              <a:t>Natural or Artificial Lighting – </a:t>
            </a:r>
            <a:r>
              <a:rPr lang="en-US" sz="2700" dirty="0" smtClean="0"/>
              <a:t>whether the lighting is </a:t>
            </a:r>
            <a:r>
              <a:rPr lang="en-US" sz="2700" dirty="0" smtClean="0">
                <a:solidFill>
                  <a:srgbClr val="FF0000"/>
                </a:solidFill>
              </a:rPr>
              <a:t>natural (comes from a natural source such as the sun) or artificial (comes from an human-made object such as a lamp or computer) </a:t>
            </a:r>
            <a:r>
              <a:rPr lang="en-US" sz="2700" dirty="0" smtClean="0"/>
              <a:t>can affect the tone of a scene.</a:t>
            </a:r>
            <a:endParaRPr lang="en-US" sz="2700" dirty="0">
              <a:solidFill>
                <a:srgbClr val="FF0000"/>
              </a:solidFill>
            </a:endParaRPr>
          </a:p>
        </p:txBody>
      </p:sp>
      <p:pic>
        <p:nvPicPr>
          <p:cNvPr id="32770" name="Content Placeholder 7"/>
          <p:cNvPicPr>
            <a:picLocks noGrp="1" noChangeAspect="1"/>
          </p:cNvPicPr>
          <p:nvPr>
            <p:ph idx="1"/>
          </p:nvPr>
        </p:nvPicPr>
        <p:blipFill>
          <a:blip r:embed="rId2"/>
          <a:srcRect/>
          <a:stretch>
            <a:fillRect/>
          </a:stretch>
        </p:blipFill>
        <p:spPr>
          <a:xfrm>
            <a:off x="1266825" y="2514600"/>
            <a:ext cx="6610350" cy="365283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457200"/>
            <a:ext cx="8229600" cy="685800"/>
          </a:xfrm>
        </p:spPr>
        <p:txBody>
          <a:bodyPr/>
          <a:lstStyle/>
          <a:p>
            <a:r>
              <a:rPr lang="en-US" b="1" smtClean="0"/>
              <a:t>Editing Techniques</a:t>
            </a:r>
          </a:p>
        </p:txBody>
      </p:sp>
      <p:sp>
        <p:nvSpPr>
          <p:cNvPr id="3" name="Content Placeholder 2"/>
          <p:cNvSpPr>
            <a:spLocks noGrp="1"/>
          </p:cNvSpPr>
          <p:nvPr>
            <p:ph idx="1"/>
          </p:nvPr>
        </p:nvSpPr>
        <p:spPr>
          <a:xfrm>
            <a:off x="152400" y="1143000"/>
            <a:ext cx="8534400" cy="5715000"/>
          </a:xfrm>
        </p:spPr>
        <p:txBody>
          <a:bodyPr rtlCol="0">
            <a:normAutofit fontScale="85000" lnSpcReduction="20000"/>
          </a:bodyPr>
          <a:lstStyle/>
          <a:p>
            <a:pPr fontAlgn="auto">
              <a:defRPr/>
            </a:pPr>
            <a:r>
              <a:rPr lang="en-US" sz="2400" dirty="0" smtClean="0"/>
              <a:t>Used in the same way a writer uses syntax (sentence construction)</a:t>
            </a:r>
          </a:p>
          <a:p>
            <a:pPr fontAlgn="auto">
              <a:defRPr/>
            </a:pPr>
            <a:r>
              <a:rPr lang="en-US" sz="2400" b="1" dirty="0" smtClean="0"/>
              <a:t>Cut –</a:t>
            </a:r>
            <a:r>
              <a:rPr lang="en-US" sz="2400" dirty="0" smtClean="0"/>
              <a:t> two pieces of film are </a:t>
            </a:r>
            <a:r>
              <a:rPr lang="en-US" sz="2400" dirty="0" smtClean="0">
                <a:solidFill>
                  <a:srgbClr val="FF0000"/>
                </a:solidFill>
              </a:rPr>
              <a:t>spliced together </a:t>
            </a:r>
            <a:r>
              <a:rPr lang="en-US" sz="2400" dirty="0" smtClean="0"/>
              <a:t>to “cut” to another image</a:t>
            </a:r>
          </a:p>
          <a:p>
            <a:pPr fontAlgn="auto">
              <a:defRPr/>
            </a:pPr>
            <a:r>
              <a:rPr lang="en-US" sz="2400" b="1" dirty="0" smtClean="0"/>
              <a:t>Fade – </a:t>
            </a:r>
            <a:r>
              <a:rPr lang="en-US" sz="2400" dirty="0" smtClean="0"/>
              <a:t>can be to or from black and white; </a:t>
            </a:r>
            <a:r>
              <a:rPr lang="en-US" sz="2400" dirty="0" smtClean="0">
                <a:solidFill>
                  <a:srgbClr val="FF0000"/>
                </a:solidFill>
              </a:rPr>
              <a:t>implies the passing of time or the end of a scene </a:t>
            </a:r>
            <a:endParaRPr lang="en-US" sz="2400" dirty="0">
              <a:solidFill>
                <a:srgbClr val="FF0000"/>
              </a:solidFill>
            </a:endParaRPr>
          </a:p>
          <a:p>
            <a:pPr lvl="1" fontAlgn="auto">
              <a:buClr>
                <a:schemeClr val="tx1">
                  <a:lumMod val="50000"/>
                  <a:lumOff val="50000"/>
                </a:schemeClr>
              </a:buClr>
              <a:defRPr/>
            </a:pPr>
            <a:r>
              <a:rPr lang="en-US" dirty="0" smtClean="0">
                <a:solidFill>
                  <a:srgbClr val="FF0000"/>
                </a:solidFill>
              </a:rPr>
              <a:t>Fade-In – darkness to  brightness</a:t>
            </a:r>
          </a:p>
          <a:p>
            <a:pPr lvl="1" fontAlgn="auto">
              <a:buClr>
                <a:schemeClr val="tx1">
                  <a:lumMod val="50000"/>
                  <a:lumOff val="50000"/>
                </a:schemeClr>
              </a:buClr>
              <a:defRPr/>
            </a:pPr>
            <a:r>
              <a:rPr lang="en-US" dirty="0" smtClean="0">
                <a:solidFill>
                  <a:srgbClr val="FF0000"/>
                </a:solidFill>
              </a:rPr>
              <a:t>Fade-Out – image gradually gets darker</a:t>
            </a:r>
          </a:p>
          <a:p>
            <a:pPr fontAlgn="auto">
              <a:defRPr/>
            </a:pPr>
            <a:r>
              <a:rPr lang="en-US" sz="2400" b="1" dirty="0" smtClean="0"/>
              <a:t>Dissolve – </a:t>
            </a:r>
            <a:r>
              <a:rPr lang="en-US" sz="2400" dirty="0" smtClean="0"/>
              <a:t>a kind of fade in which </a:t>
            </a:r>
            <a:r>
              <a:rPr lang="en-US" sz="2400" dirty="0" smtClean="0">
                <a:solidFill>
                  <a:srgbClr val="FF0000"/>
                </a:solidFill>
              </a:rPr>
              <a:t>one image is gradually replaced by another</a:t>
            </a:r>
          </a:p>
          <a:p>
            <a:pPr fontAlgn="auto">
              <a:defRPr/>
            </a:pPr>
            <a:r>
              <a:rPr lang="en-US" sz="2400" b="1" dirty="0" smtClean="0"/>
              <a:t>Wipe – </a:t>
            </a:r>
            <a:r>
              <a:rPr lang="en-US" sz="2400" dirty="0" smtClean="0"/>
              <a:t>a new image wipes off the previous image (quicker than a dissolve)</a:t>
            </a:r>
          </a:p>
          <a:p>
            <a:pPr fontAlgn="auto">
              <a:defRPr/>
            </a:pPr>
            <a:r>
              <a:rPr lang="en-US" sz="2400" b="1" dirty="0" smtClean="0"/>
              <a:t>Soft Cut – </a:t>
            </a:r>
            <a:r>
              <a:rPr lang="en-US" sz="2400" dirty="0" smtClean="0">
                <a:solidFill>
                  <a:srgbClr val="FF0000"/>
                </a:solidFill>
              </a:rPr>
              <a:t>the vision from the first scene continues while the sound from the second scene starts</a:t>
            </a:r>
            <a:r>
              <a:rPr lang="en-US" sz="2400" dirty="0" smtClean="0"/>
              <a:t>; very common, particularly in TV; the most unobtrusive way of moving between scenes</a:t>
            </a:r>
            <a:endParaRPr lang="en-US" sz="2400" dirty="0" smtClean="0">
              <a:solidFill>
                <a:srgbClr val="FF0000"/>
              </a:solidFill>
            </a:endParaRPr>
          </a:p>
          <a:p>
            <a:pPr fontAlgn="auto">
              <a:defRPr/>
            </a:pPr>
            <a:r>
              <a:rPr lang="en-US" sz="2400" b="1" dirty="0" smtClean="0"/>
              <a:t>Shot-Reverse-Shot – </a:t>
            </a:r>
            <a:r>
              <a:rPr lang="en-US" sz="2400" dirty="0" smtClean="0"/>
              <a:t>a shot of one subject, then another, than back to the first; </a:t>
            </a:r>
            <a:r>
              <a:rPr lang="en-US" sz="2400" dirty="0" smtClean="0">
                <a:solidFill>
                  <a:srgbClr val="FF0000"/>
                </a:solidFill>
              </a:rPr>
              <a:t>often used for conversation or reaction shots</a:t>
            </a:r>
          </a:p>
          <a:p>
            <a:pPr fontAlgn="auto">
              <a:defRPr/>
            </a:pPr>
            <a:r>
              <a:rPr lang="en-US" sz="2400" b="1" dirty="0" smtClean="0"/>
              <a:t>Cross-Cutting – </a:t>
            </a:r>
            <a:r>
              <a:rPr lang="en-US" sz="2400" dirty="0" smtClean="0"/>
              <a:t>cut into action that is happening simultaneously; </a:t>
            </a:r>
            <a:r>
              <a:rPr lang="en-US" sz="2400" dirty="0" smtClean="0">
                <a:solidFill>
                  <a:srgbClr val="FF0000"/>
                </a:solidFill>
              </a:rPr>
              <a:t>creates tension or suspense and creates a connection between scenes</a:t>
            </a:r>
          </a:p>
          <a:p>
            <a:pPr fontAlgn="auto">
              <a:defRPr/>
            </a:pPr>
            <a:r>
              <a:rPr lang="en-US" sz="2400" b="1" dirty="0" smtClean="0"/>
              <a:t>Eye-Line Match – </a:t>
            </a:r>
            <a:r>
              <a:rPr lang="en-US" sz="2400" dirty="0" smtClean="0"/>
              <a:t>cut to an object, then to a person; </a:t>
            </a:r>
            <a:r>
              <a:rPr lang="en-US" sz="2400" dirty="0" smtClean="0">
                <a:solidFill>
                  <a:srgbClr val="FF0000"/>
                </a:solidFill>
              </a:rPr>
              <a:t>can reveal a character’s thoughts</a:t>
            </a:r>
            <a:endParaRPr lang="en-US"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b="1" smtClean="0"/>
              <a:t>Sound</a:t>
            </a:r>
          </a:p>
        </p:txBody>
      </p:sp>
      <p:sp>
        <p:nvSpPr>
          <p:cNvPr id="3" name="Content Placeholder 2"/>
          <p:cNvSpPr>
            <a:spLocks noGrp="1"/>
          </p:cNvSpPr>
          <p:nvPr>
            <p:ph idx="1"/>
          </p:nvPr>
        </p:nvSpPr>
        <p:spPr>
          <a:xfrm>
            <a:off x="457200" y="1981200"/>
            <a:ext cx="8229600" cy="4495800"/>
          </a:xfrm>
        </p:spPr>
        <p:txBody>
          <a:bodyPr rtlCol="0">
            <a:normAutofit/>
          </a:bodyPr>
          <a:lstStyle/>
          <a:p>
            <a:pPr fontAlgn="auto">
              <a:defRPr/>
            </a:pPr>
            <a:r>
              <a:rPr lang="en-US" sz="2800" dirty="0">
                <a:solidFill>
                  <a:srgbClr val="3F3F4D"/>
                </a:solidFill>
              </a:rPr>
              <a:t>Compares to how a writer establishes tone and mood in their work</a:t>
            </a:r>
          </a:p>
          <a:p>
            <a:pPr marL="0" indent="0" fontAlgn="auto">
              <a:buFont typeface="Wingdings" pitchFamily="2" charset="2"/>
              <a:buNone/>
              <a:defRPr/>
            </a:pPr>
            <a:endParaRPr lang="en-US" dirty="0" smtClean="0"/>
          </a:p>
          <a:p>
            <a:pPr fontAlgn="auto">
              <a:defRPr/>
            </a:pPr>
            <a:r>
              <a:rPr lang="en-US" sz="2200" b="1" dirty="0" smtClean="0"/>
              <a:t>Diegetic – </a:t>
            </a:r>
            <a:r>
              <a:rPr lang="en-US" sz="2200" dirty="0" smtClean="0"/>
              <a:t>sound that can logically </a:t>
            </a:r>
            <a:r>
              <a:rPr lang="en-US" sz="2200" dirty="0" smtClean="0">
                <a:solidFill>
                  <a:srgbClr val="FF0000"/>
                </a:solidFill>
              </a:rPr>
              <a:t>be heard by the characters </a:t>
            </a:r>
            <a:r>
              <a:rPr lang="en-US" sz="2200" dirty="0" smtClean="0"/>
              <a:t>in the film (dialogue, background noise, sound of things in the scene)</a:t>
            </a:r>
          </a:p>
          <a:p>
            <a:pPr fontAlgn="auto">
              <a:defRPr/>
            </a:pPr>
            <a:r>
              <a:rPr lang="en-US" sz="2200" b="1" dirty="0" smtClean="0"/>
              <a:t>Non-Diegetic – </a:t>
            </a:r>
            <a:r>
              <a:rPr lang="en-US" sz="2200" dirty="0" smtClean="0"/>
              <a:t>sound that </a:t>
            </a:r>
            <a:r>
              <a:rPr lang="en-US" sz="2200" dirty="0" smtClean="0">
                <a:solidFill>
                  <a:srgbClr val="FF0000"/>
                </a:solidFill>
              </a:rPr>
              <a:t>cannot be heard by the characters </a:t>
            </a:r>
            <a:r>
              <a:rPr lang="en-US" sz="2200" dirty="0" smtClean="0"/>
              <a:t>but is designed for the audience reaction only. Includes:</a:t>
            </a:r>
          </a:p>
          <a:p>
            <a:pPr lvl="1" fontAlgn="auto">
              <a:buClr>
                <a:schemeClr val="tx1">
                  <a:lumMod val="50000"/>
                  <a:lumOff val="50000"/>
                </a:schemeClr>
              </a:buClr>
              <a:defRPr/>
            </a:pPr>
            <a:r>
              <a:rPr lang="en-US" sz="1800" dirty="0" smtClean="0"/>
              <a:t>Narration/Voice over</a:t>
            </a:r>
          </a:p>
          <a:p>
            <a:pPr lvl="1" fontAlgn="auto">
              <a:buClr>
                <a:schemeClr val="tx1">
                  <a:lumMod val="50000"/>
                  <a:lumOff val="50000"/>
                </a:schemeClr>
              </a:buClr>
              <a:defRPr/>
            </a:pPr>
            <a:r>
              <a:rPr lang="en-US" sz="1800" dirty="0" smtClean="0"/>
              <a:t>Music/Soundtrack</a:t>
            </a:r>
          </a:p>
          <a:p>
            <a:pPr lvl="1" fontAlgn="auto">
              <a:buClr>
                <a:schemeClr val="tx1">
                  <a:lumMod val="50000"/>
                  <a:lumOff val="50000"/>
                </a:schemeClr>
              </a:buClr>
              <a:defRPr/>
            </a:pPr>
            <a:r>
              <a:rPr lang="en-US" sz="1800" dirty="0" smtClean="0"/>
              <a:t>Sound Effects</a:t>
            </a:r>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AU" smtClean="0"/>
              <a:t>Examples of Sound &amp; Editing</a:t>
            </a:r>
          </a:p>
        </p:txBody>
      </p:sp>
      <p:sp>
        <p:nvSpPr>
          <p:cNvPr id="35842" name="Content Placeholder 2"/>
          <p:cNvSpPr>
            <a:spLocks noGrp="1"/>
          </p:cNvSpPr>
          <p:nvPr>
            <p:ph idx="1"/>
          </p:nvPr>
        </p:nvSpPr>
        <p:spPr/>
        <p:txBody>
          <a:bodyPr/>
          <a:lstStyle/>
          <a:p>
            <a:r>
              <a:rPr lang="en-AU" smtClean="0"/>
              <a:t>The following two clips are useful for demonstrating the importance of sound and editing in film:</a:t>
            </a:r>
          </a:p>
          <a:p>
            <a:r>
              <a:rPr lang="en-AU" smtClean="0">
                <a:hlinkClick r:id="rId2"/>
              </a:rPr>
              <a:t>Psycho</a:t>
            </a:r>
            <a:endParaRPr lang="en-AU" smtClean="0"/>
          </a:p>
          <a:p>
            <a:r>
              <a:rPr lang="en-AU" smtClean="0">
                <a:hlinkClick r:id="rId3"/>
              </a:rPr>
              <a:t>Jaws</a:t>
            </a:r>
            <a:endParaRPr lang="en-AU"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b="1" smtClean="0"/>
              <a:t>Colour</a:t>
            </a:r>
          </a:p>
        </p:txBody>
      </p:sp>
      <p:sp>
        <p:nvSpPr>
          <p:cNvPr id="36866" name="Content Placeholder 2"/>
          <p:cNvSpPr>
            <a:spLocks noGrp="1"/>
          </p:cNvSpPr>
          <p:nvPr>
            <p:ph idx="1"/>
          </p:nvPr>
        </p:nvSpPr>
        <p:spPr>
          <a:xfrm>
            <a:off x="457200" y="1981200"/>
            <a:ext cx="8229600" cy="4495800"/>
          </a:xfrm>
        </p:spPr>
        <p:txBody>
          <a:bodyPr/>
          <a:lstStyle/>
          <a:p>
            <a:r>
              <a:rPr lang="en-US" sz="2800" smtClean="0">
                <a:solidFill>
                  <a:srgbClr val="3F3F4D"/>
                </a:solidFill>
              </a:rPr>
              <a:t>Colour is extremely important in film as it helps to </a:t>
            </a:r>
            <a:r>
              <a:rPr lang="en-US" sz="2800" smtClean="0">
                <a:solidFill>
                  <a:srgbClr val="FF0000"/>
                </a:solidFill>
              </a:rPr>
              <a:t>create tone and atmosphere</a:t>
            </a:r>
            <a:r>
              <a:rPr lang="en-US" sz="2800" smtClean="0">
                <a:solidFill>
                  <a:srgbClr val="3F3F4D"/>
                </a:solidFill>
              </a:rPr>
              <a:t>, as well as being </a:t>
            </a:r>
            <a:r>
              <a:rPr lang="en-US" sz="2800" smtClean="0">
                <a:solidFill>
                  <a:srgbClr val="FF0000"/>
                </a:solidFill>
              </a:rPr>
              <a:t>highly symbolic</a:t>
            </a:r>
            <a:r>
              <a:rPr lang="en-US" sz="2800" smtClean="0">
                <a:solidFill>
                  <a:srgbClr val="3F3F4D"/>
                </a:solidFill>
              </a:rPr>
              <a:t>.</a:t>
            </a:r>
          </a:p>
          <a:p>
            <a:r>
              <a:rPr lang="en-US" sz="2800" smtClean="0">
                <a:solidFill>
                  <a:srgbClr val="3F3F4D"/>
                </a:solidFill>
              </a:rPr>
              <a:t>It can also be used as way to </a:t>
            </a:r>
            <a:r>
              <a:rPr lang="en-US" sz="2800" smtClean="0">
                <a:solidFill>
                  <a:srgbClr val="FF0000"/>
                </a:solidFill>
              </a:rPr>
              <a:t>associate characters with each other, as well as ideas, places, events or objects</a:t>
            </a:r>
            <a:r>
              <a:rPr lang="en-US" sz="2800" smtClean="0">
                <a:solidFill>
                  <a:srgbClr val="3F3F4D"/>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fontAlgn="auto">
              <a:spcAft>
                <a:spcPts val="0"/>
              </a:spcAft>
              <a:defRPr/>
            </a:pPr>
            <a:r>
              <a:rPr lang="en-US" b="1" dirty="0" smtClean="0"/>
              <a:t>Warm &amp; Bright </a:t>
            </a:r>
            <a:r>
              <a:rPr lang="en-US" b="1" dirty="0" err="1" smtClean="0"/>
              <a:t>Colours</a:t>
            </a:r>
            <a:r>
              <a:rPr lang="en-US" b="1" dirty="0" smtClean="0"/>
              <a:t> – </a:t>
            </a:r>
            <a:r>
              <a:rPr lang="en-US" sz="2700" dirty="0" smtClean="0"/>
              <a:t>are used to create a </a:t>
            </a:r>
            <a:r>
              <a:rPr lang="en-US" sz="2700" dirty="0" smtClean="0">
                <a:solidFill>
                  <a:srgbClr val="FF0000"/>
                </a:solidFill>
              </a:rPr>
              <a:t>warm and welcoming atmosphere</a:t>
            </a:r>
            <a:r>
              <a:rPr lang="en-US" sz="2700" dirty="0" smtClean="0"/>
              <a:t>, as well as create </a:t>
            </a:r>
            <a:r>
              <a:rPr lang="en-US" sz="2700" dirty="0" smtClean="0">
                <a:solidFill>
                  <a:srgbClr val="FF0000"/>
                </a:solidFill>
              </a:rPr>
              <a:t>the impression that characters are warm and kind</a:t>
            </a:r>
            <a:endParaRPr lang="en-US" sz="2700" dirty="0">
              <a:solidFill>
                <a:srgbClr val="FF0000"/>
              </a:solidFill>
            </a:endParaRPr>
          </a:p>
        </p:txBody>
      </p:sp>
      <p:pic>
        <p:nvPicPr>
          <p:cNvPr id="37890" name="Content Placeholder 3"/>
          <p:cNvPicPr>
            <a:picLocks noGrp="1" noChangeAspect="1"/>
          </p:cNvPicPr>
          <p:nvPr>
            <p:ph idx="1"/>
          </p:nvPr>
        </p:nvPicPr>
        <p:blipFill>
          <a:blip r:embed="rId2"/>
          <a:srcRect/>
          <a:stretch>
            <a:fillRect/>
          </a:stretch>
        </p:blipFill>
        <p:spPr>
          <a:xfrm>
            <a:off x="1143000" y="2205038"/>
            <a:ext cx="6858000" cy="36957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fontAlgn="auto">
              <a:spcAft>
                <a:spcPts val="0"/>
              </a:spcAft>
              <a:defRPr/>
            </a:pPr>
            <a:r>
              <a:rPr lang="en-US" b="1" dirty="0" smtClean="0"/>
              <a:t>Cool &amp; Dark </a:t>
            </a:r>
            <a:r>
              <a:rPr lang="en-US" b="1" dirty="0" err="1" smtClean="0"/>
              <a:t>Colours</a:t>
            </a:r>
            <a:r>
              <a:rPr lang="en-US" b="1" dirty="0" smtClean="0"/>
              <a:t> – </a:t>
            </a:r>
            <a:r>
              <a:rPr lang="en-US" sz="2700" dirty="0" smtClean="0"/>
              <a:t>can be used to create an </a:t>
            </a:r>
            <a:r>
              <a:rPr lang="en-US" sz="2700" dirty="0" smtClean="0">
                <a:solidFill>
                  <a:srgbClr val="FF0000"/>
                </a:solidFill>
              </a:rPr>
              <a:t>atmosphere that is unsettling, tense or scary</a:t>
            </a:r>
            <a:r>
              <a:rPr lang="en-US" sz="2700" dirty="0" smtClean="0"/>
              <a:t>, as well as </a:t>
            </a:r>
            <a:r>
              <a:rPr lang="en-US" sz="2700" dirty="0" smtClean="0">
                <a:solidFill>
                  <a:srgbClr val="FF0000"/>
                </a:solidFill>
              </a:rPr>
              <a:t>characters we might consider as untrustworthy or “bad”.</a:t>
            </a:r>
            <a:endParaRPr lang="en-US" sz="2700" dirty="0">
              <a:solidFill>
                <a:srgbClr val="FF0000"/>
              </a:solidFill>
            </a:endParaRPr>
          </a:p>
        </p:txBody>
      </p:sp>
      <p:pic>
        <p:nvPicPr>
          <p:cNvPr id="38914" name="Content Placeholder 3"/>
          <p:cNvPicPr>
            <a:picLocks noGrp="1" noChangeAspect="1"/>
          </p:cNvPicPr>
          <p:nvPr>
            <p:ph idx="1"/>
          </p:nvPr>
        </p:nvPicPr>
        <p:blipFill>
          <a:blip r:embed="rId2"/>
          <a:srcRect/>
          <a:stretch>
            <a:fillRect/>
          </a:stretch>
        </p:blipFill>
        <p:spPr>
          <a:xfrm>
            <a:off x="1308100" y="1981200"/>
            <a:ext cx="6527800" cy="4144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fontAlgn="auto">
              <a:spcAft>
                <a:spcPts val="0"/>
              </a:spcAft>
              <a:defRPr/>
            </a:pPr>
            <a:r>
              <a:rPr lang="en-US" b="1" dirty="0" smtClean="0"/>
              <a:t>Conflicting </a:t>
            </a:r>
            <a:r>
              <a:rPr lang="en-US" b="1" dirty="0" err="1" smtClean="0"/>
              <a:t>Colours</a:t>
            </a:r>
            <a:r>
              <a:rPr lang="en-US" b="1" dirty="0" smtClean="0"/>
              <a:t> – </a:t>
            </a:r>
            <a:r>
              <a:rPr lang="en-US" sz="2700" dirty="0" smtClean="0"/>
              <a:t>when </a:t>
            </a:r>
            <a:r>
              <a:rPr lang="en-US" sz="2700" dirty="0" err="1" smtClean="0"/>
              <a:t>colours</a:t>
            </a:r>
            <a:r>
              <a:rPr lang="en-US" sz="2700" dirty="0" smtClean="0"/>
              <a:t> used in a scene seem to “conflict” with each other, it can </a:t>
            </a:r>
            <a:r>
              <a:rPr lang="en-US" sz="2700" dirty="0" smtClean="0">
                <a:solidFill>
                  <a:srgbClr val="FF0000"/>
                </a:solidFill>
              </a:rPr>
              <a:t>reflect conflict within characters, either between each other or with what is happening</a:t>
            </a:r>
            <a:r>
              <a:rPr lang="en-US" sz="2700" dirty="0" smtClean="0"/>
              <a:t>; or, it can </a:t>
            </a:r>
            <a:r>
              <a:rPr lang="en-US" sz="2700" dirty="0" smtClean="0">
                <a:solidFill>
                  <a:srgbClr val="FF0000"/>
                </a:solidFill>
              </a:rPr>
              <a:t>reflect the idea that they don’t “fit in”</a:t>
            </a:r>
            <a:r>
              <a:rPr lang="en-US" sz="2700" dirty="0" smtClean="0"/>
              <a:t>.</a:t>
            </a:r>
            <a:endParaRPr lang="en-US" sz="2700" dirty="0">
              <a:solidFill>
                <a:srgbClr val="FF0000"/>
              </a:solidFill>
            </a:endParaRPr>
          </a:p>
        </p:txBody>
      </p:sp>
      <p:pic>
        <p:nvPicPr>
          <p:cNvPr id="39938" name="Content Placeholder 3"/>
          <p:cNvPicPr>
            <a:picLocks noGrp="1" noChangeAspect="1"/>
          </p:cNvPicPr>
          <p:nvPr>
            <p:ph idx="1"/>
          </p:nvPr>
        </p:nvPicPr>
        <p:blipFill>
          <a:blip r:embed="rId2"/>
          <a:srcRect/>
          <a:stretch>
            <a:fillRect/>
          </a:stretch>
        </p:blipFill>
        <p:spPr>
          <a:xfrm>
            <a:off x="1255713" y="2514600"/>
            <a:ext cx="6632575" cy="3733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AU" smtClean="0"/>
              <a:t>Setting</a:t>
            </a:r>
          </a:p>
        </p:txBody>
      </p:sp>
      <p:sp>
        <p:nvSpPr>
          <p:cNvPr id="40962" name="Content Placeholder 2"/>
          <p:cNvSpPr>
            <a:spLocks noGrp="1"/>
          </p:cNvSpPr>
          <p:nvPr>
            <p:ph idx="1"/>
          </p:nvPr>
        </p:nvSpPr>
        <p:spPr/>
        <p:txBody>
          <a:bodyPr/>
          <a:lstStyle/>
          <a:p>
            <a:r>
              <a:rPr lang="en-AU" smtClean="0"/>
              <a:t>The setting of a film is the </a:t>
            </a:r>
            <a:r>
              <a:rPr lang="en-AU" smtClean="0">
                <a:solidFill>
                  <a:srgbClr val="FF0000"/>
                </a:solidFill>
              </a:rPr>
              <a:t>where and when </a:t>
            </a:r>
            <a:r>
              <a:rPr lang="en-AU" smtClean="0"/>
              <a:t>of the story.</a:t>
            </a:r>
          </a:p>
          <a:p>
            <a:r>
              <a:rPr lang="en-AU" smtClean="0"/>
              <a:t>This is established through the use of </a:t>
            </a:r>
            <a:r>
              <a:rPr lang="en-AU" smtClean="0">
                <a:solidFill>
                  <a:srgbClr val="FF0000"/>
                </a:solidFill>
              </a:rPr>
              <a:t>location, costume, dialogue and body language</a:t>
            </a:r>
            <a:r>
              <a:rPr lang="en-AU" smtClean="0"/>
              <a:t>.</a:t>
            </a:r>
          </a:p>
          <a:p>
            <a:r>
              <a:rPr lang="en-AU" smtClean="0"/>
              <a:t>Different settings can be used to </a:t>
            </a:r>
            <a:r>
              <a:rPr lang="en-AU" smtClean="0">
                <a:solidFill>
                  <a:srgbClr val="FF0000"/>
                </a:solidFill>
              </a:rPr>
              <a:t>reflect different themes or ideas </a:t>
            </a:r>
            <a:r>
              <a:rPr lang="en-AU" smtClean="0"/>
              <a:t>in the text, for example Paris is the city of love. They can also be used for </a:t>
            </a:r>
            <a:r>
              <a:rPr lang="en-AU" smtClean="0">
                <a:solidFill>
                  <a:srgbClr val="FF0000"/>
                </a:solidFill>
              </a:rPr>
              <a:t>characterisation</a:t>
            </a:r>
            <a:r>
              <a:rPr lang="en-AU" smtClean="0"/>
              <a:t>; if a character lives in a run-down cottage, they are probably quite poor. Different time periods can be used to help see </a:t>
            </a:r>
            <a:r>
              <a:rPr lang="en-AU" smtClean="0">
                <a:solidFill>
                  <a:srgbClr val="FF0000"/>
                </a:solidFill>
              </a:rPr>
              <a:t>how things have or haven’t changed over time</a:t>
            </a:r>
            <a:r>
              <a:rPr lang="en-AU" smtClean="0"/>
              <a:t>, or </a:t>
            </a:r>
            <a:r>
              <a:rPr lang="en-AU" smtClean="0">
                <a:solidFill>
                  <a:srgbClr val="FF0000"/>
                </a:solidFill>
              </a:rPr>
              <a:t>to examine important historical periods</a:t>
            </a:r>
            <a:r>
              <a:rPr lang="en-AU" smtClean="0"/>
              <a:t>; they can also be used to help an audience see the </a:t>
            </a:r>
            <a:r>
              <a:rPr lang="en-AU" smtClean="0">
                <a:solidFill>
                  <a:srgbClr val="FF0000"/>
                </a:solidFill>
              </a:rPr>
              <a:t>relevance</a:t>
            </a:r>
            <a:r>
              <a:rPr lang="en-AU" smtClean="0"/>
              <a:t> of older texts.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AU" smtClean="0"/>
              <a:t>Setting</a:t>
            </a:r>
          </a:p>
        </p:txBody>
      </p:sp>
      <p:sp>
        <p:nvSpPr>
          <p:cNvPr id="41986" name="Content Placeholder 2"/>
          <p:cNvSpPr>
            <a:spLocks noGrp="1"/>
          </p:cNvSpPr>
          <p:nvPr>
            <p:ph idx="1"/>
          </p:nvPr>
        </p:nvSpPr>
        <p:spPr/>
        <p:txBody>
          <a:bodyPr/>
          <a:lstStyle/>
          <a:p>
            <a:pPr marL="0" indent="0">
              <a:buFont typeface="Wingdings" pitchFamily="2" charset="2"/>
              <a:buNone/>
            </a:pPr>
            <a:r>
              <a:rPr lang="en-AU" smtClean="0"/>
              <a:t>Setting can also be used to </a:t>
            </a:r>
            <a:r>
              <a:rPr lang="en-AU" smtClean="0">
                <a:solidFill>
                  <a:srgbClr val="FF0000"/>
                </a:solidFill>
              </a:rPr>
              <a:t>establish atmosphere</a:t>
            </a:r>
            <a:r>
              <a:rPr lang="en-AU" smtClean="0"/>
              <a:t>. This can be particularly important in some genres such as horror or thriller texts.</a:t>
            </a:r>
          </a:p>
          <a:p>
            <a:pPr marL="0" indent="0">
              <a:buFont typeface="Wingdings" pitchFamily="2" charset="2"/>
              <a:buNone/>
            </a:pPr>
            <a:endParaRPr lang="en-AU" smtClean="0"/>
          </a:p>
        </p:txBody>
      </p:sp>
      <p:pic>
        <p:nvPicPr>
          <p:cNvPr id="41987" name="Picture 3"/>
          <p:cNvPicPr>
            <a:picLocks noChangeAspect="1"/>
          </p:cNvPicPr>
          <p:nvPr/>
        </p:nvPicPr>
        <p:blipFill>
          <a:blip r:embed="rId2"/>
          <a:srcRect/>
          <a:stretch>
            <a:fillRect/>
          </a:stretch>
        </p:blipFill>
        <p:spPr bwMode="auto">
          <a:xfrm>
            <a:off x="1905000" y="2841625"/>
            <a:ext cx="5078413" cy="33067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SHOTS and FRAMING, CAMERA ANGLES and CAMERA MOVEMENTS</a:t>
            </a:r>
            <a:endParaRPr lang="en-US" b="1" dirty="0"/>
          </a:p>
        </p:txBody>
      </p:sp>
      <p:sp>
        <p:nvSpPr>
          <p:cNvPr id="3" name="Content Placeholder 2"/>
          <p:cNvSpPr>
            <a:spLocks noGrp="1"/>
          </p:cNvSpPr>
          <p:nvPr>
            <p:ph idx="1"/>
          </p:nvPr>
        </p:nvSpPr>
        <p:spPr/>
        <p:txBody>
          <a:bodyPr rtlCol="0">
            <a:normAutofit/>
          </a:bodyPr>
          <a:lstStyle/>
          <a:p>
            <a:pPr fontAlgn="auto">
              <a:defRPr/>
            </a:pPr>
            <a:r>
              <a:rPr lang="en-US" sz="3200" dirty="0" smtClean="0"/>
              <a:t>All compare to how a writer uses POINT OF VIEW</a:t>
            </a:r>
          </a:p>
          <a:p>
            <a:pPr fontAlgn="auto">
              <a:defRPr/>
            </a:pPr>
            <a:r>
              <a:rPr lang="en-US" sz="3200" b="1" dirty="0" smtClean="0"/>
              <a:t>Shot: </a:t>
            </a:r>
            <a:r>
              <a:rPr lang="en-US" sz="3200" dirty="0" smtClean="0"/>
              <a:t>a single piece of film uninterrupted by cuts</a:t>
            </a:r>
          </a:p>
          <a:p>
            <a:pPr fontAlgn="auto">
              <a:defRPr/>
            </a:pPr>
            <a:r>
              <a:rPr lang="en-US" sz="3200" dirty="0" smtClean="0"/>
              <a:t>Of course, different shot types, angles and movements achieve different effects </a:t>
            </a:r>
          </a:p>
          <a:p>
            <a:pPr marL="0" indent="0" fontAlgn="auto">
              <a:buFont typeface="Wingdings" pitchFamily="2" charset="2"/>
              <a:buNone/>
              <a:defRPr/>
            </a:pPr>
            <a:r>
              <a:rPr lang="en-US" sz="3200" dirty="0" smtClean="0"/>
              <a:t>	</a:t>
            </a:r>
          </a:p>
          <a:p>
            <a:pPr marL="0" indent="0" fontAlgn="auto">
              <a:buFont typeface="Wingdings" pitchFamily="2" charset="2"/>
              <a:buNone/>
              <a:defRPr/>
            </a:pPr>
            <a:endParaRPr lang="en-US" dirty="0"/>
          </a:p>
        </p:txBody>
      </p:sp>
      <p:pic>
        <p:nvPicPr>
          <p:cNvPr id="15363" name="Picture 3" descr="C:\Documents and Settings\Jessica Rammos\Local Settings\Temporary Internet Files\Content.IE5\R9L8L5HK\MC900028893[1].wmf"/>
          <p:cNvPicPr>
            <a:picLocks noChangeAspect="1" noChangeArrowheads="1"/>
          </p:cNvPicPr>
          <p:nvPr/>
        </p:nvPicPr>
        <p:blipFill>
          <a:blip r:embed="rId2"/>
          <a:srcRect/>
          <a:stretch>
            <a:fillRect/>
          </a:stretch>
        </p:blipFill>
        <p:spPr bwMode="auto">
          <a:xfrm>
            <a:off x="7223125" y="4876800"/>
            <a:ext cx="1920875" cy="18145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AU" smtClean="0"/>
              <a:t>Costumes</a:t>
            </a:r>
          </a:p>
        </p:txBody>
      </p:sp>
      <p:sp>
        <p:nvSpPr>
          <p:cNvPr id="3" name="Content Placeholder 2"/>
          <p:cNvSpPr>
            <a:spLocks noGrp="1"/>
          </p:cNvSpPr>
          <p:nvPr>
            <p:ph idx="1"/>
          </p:nvPr>
        </p:nvSpPr>
        <p:spPr>
          <a:xfrm>
            <a:off x="457200" y="1981200"/>
            <a:ext cx="4724400" cy="4419600"/>
          </a:xfrm>
        </p:spPr>
        <p:txBody>
          <a:bodyPr rtlCol="0">
            <a:normAutofit/>
          </a:bodyPr>
          <a:lstStyle/>
          <a:p>
            <a:pPr fontAlgn="auto">
              <a:defRPr/>
            </a:pPr>
            <a:r>
              <a:rPr lang="en-AU" dirty="0" smtClean="0"/>
              <a:t>Costumes give us important clues about the </a:t>
            </a:r>
            <a:r>
              <a:rPr lang="en-AU" dirty="0" smtClean="0">
                <a:solidFill>
                  <a:srgbClr val="FF0000"/>
                </a:solidFill>
              </a:rPr>
              <a:t>setting</a:t>
            </a:r>
            <a:r>
              <a:rPr lang="en-AU" dirty="0" smtClean="0"/>
              <a:t> of a film, and can also let us know what </a:t>
            </a:r>
            <a:r>
              <a:rPr lang="en-AU" dirty="0" smtClean="0">
                <a:solidFill>
                  <a:srgbClr val="FF0000"/>
                </a:solidFill>
              </a:rPr>
              <a:t>genre</a:t>
            </a:r>
            <a:r>
              <a:rPr lang="en-AU" dirty="0" smtClean="0"/>
              <a:t> of film we are watching.</a:t>
            </a:r>
          </a:p>
          <a:p>
            <a:pPr fontAlgn="auto">
              <a:defRPr/>
            </a:pPr>
            <a:r>
              <a:rPr lang="en-AU" dirty="0" smtClean="0"/>
              <a:t>Remember, costuming includes the use of </a:t>
            </a:r>
            <a:r>
              <a:rPr lang="en-AU" dirty="0" smtClean="0">
                <a:solidFill>
                  <a:srgbClr val="FF0000"/>
                </a:solidFill>
              </a:rPr>
              <a:t>make-up</a:t>
            </a:r>
            <a:r>
              <a:rPr lang="en-AU" dirty="0" smtClean="0"/>
              <a:t> and </a:t>
            </a:r>
            <a:r>
              <a:rPr lang="en-AU" dirty="0" smtClean="0">
                <a:solidFill>
                  <a:srgbClr val="FF0000"/>
                </a:solidFill>
              </a:rPr>
              <a:t>hairstyles</a:t>
            </a:r>
            <a:r>
              <a:rPr lang="en-AU" dirty="0" smtClean="0"/>
              <a:t>.</a:t>
            </a:r>
          </a:p>
          <a:p>
            <a:pPr marL="0" indent="0" fontAlgn="auto">
              <a:buFont typeface="Wingdings" pitchFamily="2" charset="2"/>
              <a:buNone/>
              <a:defRPr/>
            </a:pPr>
            <a:endParaRPr lang="en-AU" dirty="0"/>
          </a:p>
        </p:txBody>
      </p:sp>
      <p:pic>
        <p:nvPicPr>
          <p:cNvPr id="43011" name="Picture 3"/>
          <p:cNvPicPr>
            <a:picLocks noChangeAspect="1"/>
          </p:cNvPicPr>
          <p:nvPr/>
        </p:nvPicPr>
        <p:blipFill>
          <a:blip r:embed="rId2"/>
          <a:srcRect/>
          <a:stretch>
            <a:fillRect/>
          </a:stretch>
        </p:blipFill>
        <p:spPr bwMode="auto">
          <a:xfrm>
            <a:off x="5638800" y="1809750"/>
            <a:ext cx="3176588" cy="47625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685800"/>
            <a:ext cx="8229600" cy="914400"/>
          </a:xfrm>
        </p:spPr>
        <p:txBody>
          <a:bodyPr/>
          <a:lstStyle/>
          <a:p>
            <a:r>
              <a:rPr lang="en-AU" smtClean="0"/>
              <a:t>Costumes</a:t>
            </a:r>
          </a:p>
        </p:txBody>
      </p:sp>
      <p:sp>
        <p:nvSpPr>
          <p:cNvPr id="3" name="Content Placeholder 2"/>
          <p:cNvSpPr>
            <a:spLocks noGrp="1"/>
          </p:cNvSpPr>
          <p:nvPr>
            <p:ph idx="1"/>
          </p:nvPr>
        </p:nvSpPr>
        <p:spPr>
          <a:xfrm>
            <a:off x="457200" y="1600200"/>
            <a:ext cx="8229600" cy="4525963"/>
          </a:xfrm>
        </p:spPr>
        <p:txBody>
          <a:bodyPr rtlCol="0">
            <a:normAutofit/>
          </a:bodyPr>
          <a:lstStyle/>
          <a:p>
            <a:pPr fontAlgn="auto">
              <a:defRPr/>
            </a:pPr>
            <a:r>
              <a:rPr lang="en-AU" dirty="0" smtClean="0"/>
              <a:t>Most importantly costumes are used to give us clues about characters, and contributes to </a:t>
            </a:r>
            <a:r>
              <a:rPr lang="en-AU" dirty="0" smtClean="0">
                <a:solidFill>
                  <a:srgbClr val="FF0000"/>
                </a:solidFill>
              </a:rPr>
              <a:t>characterisation</a:t>
            </a:r>
            <a:r>
              <a:rPr lang="en-AU" dirty="0" smtClean="0"/>
              <a:t>.</a:t>
            </a:r>
          </a:p>
          <a:p>
            <a:pPr marL="0" indent="0" fontAlgn="auto">
              <a:buFont typeface="Wingdings" pitchFamily="2" charset="2"/>
              <a:buNone/>
              <a:defRPr/>
            </a:pPr>
            <a:endParaRPr lang="en-AU" dirty="0" smtClean="0"/>
          </a:p>
          <a:p>
            <a:pPr marL="0" indent="0" fontAlgn="auto">
              <a:buFont typeface="Wingdings" pitchFamily="2" charset="2"/>
              <a:buNone/>
              <a:defRPr/>
            </a:pPr>
            <a:endParaRPr lang="en-AU" dirty="0"/>
          </a:p>
        </p:txBody>
      </p:sp>
      <p:pic>
        <p:nvPicPr>
          <p:cNvPr id="44035" name="Picture 3"/>
          <p:cNvPicPr>
            <a:picLocks noChangeAspect="1"/>
          </p:cNvPicPr>
          <p:nvPr/>
        </p:nvPicPr>
        <p:blipFill>
          <a:blip r:embed="rId2"/>
          <a:srcRect/>
          <a:stretch>
            <a:fillRect/>
          </a:stretch>
        </p:blipFill>
        <p:spPr bwMode="auto">
          <a:xfrm>
            <a:off x="2324100" y="2362200"/>
            <a:ext cx="4495800" cy="41894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AU" smtClean="0"/>
              <a:t>Props (Properties)</a:t>
            </a:r>
          </a:p>
        </p:txBody>
      </p:sp>
      <p:sp>
        <p:nvSpPr>
          <p:cNvPr id="3" name="Content Placeholder 2"/>
          <p:cNvSpPr>
            <a:spLocks noGrp="1"/>
          </p:cNvSpPr>
          <p:nvPr>
            <p:ph idx="1"/>
          </p:nvPr>
        </p:nvSpPr>
        <p:spPr/>
        <p:txBody>
          <a:bodyPr rtlCol="0">
            <a:normAutofit/>
          </a:bodyPr>
          <a:lstStyle/>
          <a:p>
            <a:pPr fontAlgn="auto">
              <a:defRPr/>
            </a:pPr>
            <a:r>
              <a:rPr lang="en-AU" dirty="0" smtClean="0"/>
              <a:t>A prop is </a:t>
            </a:r>
            <a:r>
              <a:rPr lang="en-AU" dirty="0" smtClean="0">
                <a:solidFill>
                  <a:srgbClr val="FF0000"/>
                </a:solidFill>
              </a:rPr>
              <a:t>anything used on stage or in a film by an actor</a:t>
            </a:r>
            <a:r>
              <a:rPr lang="en-AU" dirty="0" smtClean="0"/>
              <a:t>; must be </a:t>
            </a:r>
            <a:r>
              <a:rPr lang="en-AU" dirty="0" smtClean="0">
                <a:solidFill>
                  <a:srgbClr val="FF0000"/>
                </a:solidFill>
              </a:rPr>
              <a:t>portable</a:t>
            </a:r>
            <a:r>
              <a:rPr lang="en-AU" dirty="0" smtClean="0"/>
              <a:t>.</a:t>
            </a:r>
          </a:p>
          <a:p>
            <a:pPr fontAlgn="auto">
              <a:defRPr/>
            </a:pPr>
            <a:r>
              <a:rPr lang="en-AU" dirty="0" smtClean="0"/>
              <a:t>Often contributes to the </a:t>
            </a:r>
            <a:r>
              <a:rPr lang="en-AU" dirty="0" smtClean="0">
                <a:solidFill>
                  <a:srgbClr val="FF0000"/>
                </a:solidFill>
              </a:rPr>
              <a:t>establishment of setting</a:t>
            </a:r>
            <a:r>
              <a:rPr lang="en-AU" dirty="0" smtClean="0"/>
              <a:t>, and may form part of the </a:t>
            </a:r>
            <a:r>
              <a:rPr lang="en-AU" dirty="0" smtClean="0">
                <a:solidFill>
                  <a:srgbClr val="FF0000"/>
                </a:solidFill>
              </a:rPr>
              <a:t>set</a:t>
            </a:r>
            <a:r>
              <a:rPr lang="en-AU" dirty="0" smtClean="0"/>
              <a:t>.</a:t>
            </a:r>
          </a:p>
          <a:p>
            <a:pPr fontAlgn="auto">
              <a:defRPr/>
            </a:pPr>
            <a:r>
              <a:rPr lang="en-AU" dirty="0" smtClean="0"/>
              <a:t>Also very important to </a:t>
            </a:r>
            <a:r>
              <a:rPr lang="en-AU" dirty="0" smtClean="0">
                <a:solidFill>
                  <a:srgbClr val="FF0000"/>
                </a:solidFill>
              </a:rPr>
              <a:t>characterisation</a:t>
            </a:r>
            <a:r>
              <a:rPr lang="en-AU" dirty="0" smtClean="0"/>
              <a:t>, particularly where a character becomes associated with a particular prop; can become </a:t>
            </a:r>
            <a:r>
              <a:rPr lang="en-AU" dirty="0" smtClean="0">
                <a:solidFill>
                  <a:srgbClr val="FF0000"/>
                </a:solidFill>
              </a:rPr>
              <a:t>symbolic</a:t>
            </a:r>
            <a:r>
              <a:rPr lang="en-AU" dirty="0" smtClean="0"/>
              <a:t> of that character, or a particular idea or theme in the story.</a:t>
            </a:r>
          </a:p>
          <a:p>
            <a:pPr marL="0" indent="0" fontAlgn="auto">
              <a:buFont typeface="Wingdings" pitchFamily="2" charset="2"/>
              <a:buNone/>
              <a:defRPr/>
            </a:pPr>
            <a:endParaRPr lang="en-AU" dirty="0"/>
          </a:p>
        </p:txBody>
      </p:sp>
      <p:pic>
        <p:nvPicPr>
          <p:cNvPr id="45059" name="Picture 3"/>
          <p:cNvPicPr>
            <a:picLocks noChangeAspect="1"/>
          </p:cNvPicPr>
          <p:nvPr/>
        </p:nvPicPr>
        <p:blipFill>
          <a:blip r:embed="rId2"/>
          <a:srcRect/>
          <a:stretch>
            <a:fillRect/>
          </a:stretch>
        </p:blipFill>
        <p:spPr bwMode="auto">
          <a:xfrm>
            <a:off x="5486400" y="4167188"/>
            <a:ext cx="3213100" cy="233521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AU" smtClean="0"/>
              <a:t>Mise-en-Scene</a:t>
            </a:r>
          </a:p>
        </p:txBody>
      </p:sp>
      <p:sp>
        <p:nvSpPr>
          <p:cNvPr id="46082" name="Content Placeholder 2"/>
          <p:cNvSpPr>
            <a:spLocks noGrp="1"/>
          </p:cNvSpPr>
          <p:nvPr>
            <p:ph idx="1"/>
          </p:nvPr>
        </p:nvSpPr>
        <p:spPr/>
        <p:txBody>
          <a:bodyPr/>
          <a:lstStyle/>
          <a:p>
            <a:r>
              <a:rPr lang="en-AU" smtClean="0"/>
              <a:t>A French term which originated in the theatre; literally means </a:t>
            </a:r>
            <a:r>
              <a:rPr lang="en-AU" smtClean="0">
                <a:solidFill>
                  <a:srgbClr val="FF0000"/>
                </a:solidFill>
              </a:rPr>
              <a:t>“in the scene”</a:t>
            </a:r>
            <a:r>
              <a:rPr lang="en-AU" smtClean="0"/>
              <a:t>.</a:t>
            </a:r>
          </a:p>
          <a:p>
            <a:r>
              <a:rPr lang="en-AU" smtClean="0"/>
              <a:t>In film terminology it refers to everything that can be seen on screen, as all the elements on screen have been </a:t>
            </a:r>
            <a:r>
              <a:rPr lang="en-AU" smtClean="0">
                <a:solidFill>
                  <a:srgbClr val="FF0000"/>
                </a:solidFill>
              </a:rPr>
              <a:t>deliberately chosen </a:t>
            </a:r>
            <a:r>
              <a:rPr lang="en-AU" smtClean="0"/>
              <a:t>and have something to say about </a:t>
            </a:r>
            <a:r>
              <a:rPr lang="en-AU" smtClean="0">
                <a:solidFill>
                  <a:srgbClr val="FF0000"/>
                </a:solidFill>
              </a:rPr>
              <a:t>plot, character and/or setting</a:t>
            </a:r>
            <a:r>
              <a:rPr lang="en-AU" smtClean="0"/>
              <a:t>.</a:t>
            </a:r>
          </a:p>
          <a:p>
            <a:r>
              <a:rPr lang="en-AU" smtClean="0">
                <a:solidFill>
                  <a:srgbClr val="FF0000"/>
                </a:solidFill>
              </a:rPr>
              <a:t>Sets, costumes &amp; props </a:t>
            </a:r>
            <a:r>
              <a:rPr lang="en-AU" smtClean="0"/>
              <a:t>are the most common elements we would refer to in mise-en-scene, however </a:t>
            </a:r>
            <a:r>
              <a:rPr lang="en-AU" smtClean="0">
                <a:solidFill>
                  <a:srgbClr val="FF0000"/>
                </a:solidFill>
              </a:rPr>
              <a:t>lighting and the use of the camera</a:t>
            </a:r>
            <a:r>
              <a:rPr lang="en-AU" smtClean="0"/>
              <a:t> are also important components.</a:t>
            </a:r>
          </a:p>
          <a:p>
            <a:r>
              <a:rPr lang="en-AU" smtClean="0"/>
              <a:t>Look at the following images and comment on what different element of mise-en-scene you notice and what they may be saying.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AU" smtClean="0"/>
          </a:p>
        </p:txBody>
      </p:sp>
      <p:sp>
        <p:nvSpPr>
          <p:cNvPr id="47106" name="Content Placeholder 2"/>
          <p:cNvSpPr>
            <a:spLocks noGrp="1"/>
          </p:cNvSpPr>
          <p:nvPr>
            <p:ph idx="1"/>
          </p:nvPr>
        </p:nvSpPr>
        <p:spPr/>
        <p:txBody>
          <a:bodyPr/>
          <a:lstStyle/>
          <a:p>
            <a:endParaRPr lang="en-AU" smtClean="0"/>
          </a:p>
        </p:txBody>
      </p:sp>
      <p:pic>
        <p:nvPicPr>
          <p:cNvPr id="47107" name="Picture 4" descr="C:\My Documents\Reading Film\Pics\ACTPIX4.BMP"/>
          <p:cNvPicPr>
            <a:picLocks noChangeAspect="1" noChangeArrowheads="1"/>
          </p:cNvPicPr>
          <p:nvPr/>
        </p:nvPicPr>
        <p:blipFill>
          <a:blip r:embed="rId2"/>
          <a:srcRect/>
          <a:stretch>
            <a:fillRect/>
          </a:stretch>
        </p:blipFill>
        <p:spPr bwMode="auto">
          <a:xfrm>
            <a:off x="1752600" y="2062163"/>
            <a:ext cx="5697538" cy="4114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AU" smtClean="0"/>
          </a:p>
        </p:txBody>
      </p:sp>
      <p:pic>
        <p:nvPicPr>
          <p:cNvPr id="48130" name="Content Placeholder 3"/>
          <p:cNvPicPr>
            <a:picLocks noGrp="1" noChangeAspect="1"/>
          </p:cNvPicPr>
          <p:nvPr>
            <p:ph idx="1"/>
          </p:nvPr>
        </p:nvPicPr>
        <p:blipFill>
          <a:blip r:embed="rId2"/>
          <a:srcRect/>
          <a:stretch>
            <a:fillRect/>
          </a:stretch>
        </p:blipFill>
        <p:spPr>
          <a:xfrm>
            <a:off x="1143000" y="2209800"/>
            <a:ext cx="7246938" cy="36242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rtlCol="0">
            <a:normAutofit fontScale="90000"/>
          </a:bodyPr>
          <a:lstStyle/>
          <a:p>
            <a:pPr fontAlgn="auto">
              <a:spcAft>
                <a:spcPts val="0"/>
              </a:spcAft>
              <a:defRPr/>
            </a:pPr>
            <a:r>
              <a:rPr lang="en-US" b="1" dirty="0" smtClean="0"/>
              <a:t>ESTABLISHING SHOT - </a:t>
            </a:r>
            <a:r>
              <a:rPr lang="en-US" sz="2700" dirty="0"/>
              <a:t>Often a long shot or a series of shots that </a:t>
            </a:r>
            <a:r>
              <a:rPr lang="en-US" sz="2700" dirty="0">
                <a:solidFill>
                  <a:srgbClr val="FF0000"/>
                </a:solidFill>
              </a:rPr>
              <a:t>sets the scene</a:t>
            </a:r>
            <a:r>
              <a:rPr lang="en-US" sz="2700" dirty="0"/>
              <a:t>; it used to </a:t>
            </a:r>
            <a:r>
              <a:rPr lang="en-US" sz="2700" dirty="0">
                <a:solidFill>
                  <a:srgbClr val="FF0000"/>
                </a:solidFill>
              </a:rPr>
              <a:t>establish setting and to show transitions between locations</a:t>
            </a:r>
            <a:r>
              <a:rPr lang="en-US" sz="2700" dirty="0"/>
              <a:t/>
            </a:r>
            <a:br>
              <a:rPr lang="en-US" sz="2700" dirty="0"/>
            </a:br>
            <a:endParaRPr lang="en-US" sz="2700" b="1" dirty="0"/>
          </a:p>
        </p:txBody>
      </p:sp>
      <p:pic>
        <p:nvPicPr>
          <p:cNvPr id="16386" name="Content Placeholder 3"/>
          <p:cNvPicPr>
            <a:picLocks noGrp="1" noChangeAspect="1"/>
          </p:cNvPicPr>
          <p:nvPr>
            <p:ph idx="1"/>
          </p:nvPr>
        </p:nvPicPr>
        <p:blipFill>
          <a:blip r:embed="rId2"/>
          <a:srcRect/>
          <a:stretch>
            <a:fillRect/>
          </a:stretch>
        </p:blipFill>
        <p:spPr>
          <a:xfrm>
            <a:off x="1646238" y="2408238"/>
            <a:ext cx="5851525" cy="3290887"/>
          </a:xfrm>
        </p:spPr>
      </p:pic>
      <p:sp>
        <p:nvSpPr>
          <p:cNvPr id="16387" name="TextBox 4"/>
          <p:cNvSpPr txBox="1">
            <a:spLocks noChangeArrowheads="1"/>
          </p:cNvSpPr>
          <p:nvPr/>
        </p:nvSpPr>
        <p:spPr bwMode="auto">
          <a:xfrm>
            <a:off x="5791200" y="5822950"/>
            <a:ext cx="3124200" cy="369888"/>
          </a:xfrm>
          <a:prstGeom prst="rect">
            <a:avLst/>
          </a:prstGeom>
          <a:noFill/>
          <a:ln w="9525">
            <a:noFill/>
            <a:miter lim="800000"/>
            <a:headEnd/>
            <a:tailEnd/>
          </a:ln>
        </p:spPr>
        <p:txBody>
          <a:bodyPr>
            <a:spAutoFit/>
          </a:bodyPr>
          <a:lstStyle/>
          <a:p>
            <a:r>
              <a:rPr lang="en-US">
                <a:latin typeface="Calibri" pitchFamily="34" charset="0"/>
              </a:rPr>
              <a:t>From the TV Show “Seinfeld”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rtlCol="0">
            <a:normAutofit fontScale="90000"/>
          </a:bodyPr>
          <a:lstStyle/>
          <a:p>
            <a:pPr fontAlgn="auto">
              <a:spcAft>
                <a:spcPts val="0"/>
              </a:spcAft>
              <a:defRPr/>
            </a:pPr>
            <a:r>
              <a:rPr lang="en-US" b="1" dirty="0" smtClean="0"/>
              <a:t>LONG SHOT –</a:t>
            </a:r>
            <a:r>
              <a:rPr lang="en-US" dirty="0" smtClean="0"/>
              <a:t> </a:t>
            </a:r>
            <a:r>
              <a:rPr lang="en-US" sz="2700" dirty="0" smtClean="0"/>
              <a:t>a short from some distance. If filming a person, the </a:t>
            </a:r>
            <a:r>
              <a:rPr lang="en-US" sz="2700" dirty="0" smtClean="0">
                <a:solidFill>
                  <a:srgbClr val="FF0000"/>
                </a:solidFill>
              </a:rPr>
              <a:t>full body is shown</a:t>
            </a:r>
            <a:r>
              <a:rPr lang="en-US" sz="2700" dirty="0" smtClean="0"/>
              <a:t>. </a:t>
            </a:r>
            <a:r>
              <a:rPr lang="en-US" sz="2700" dirty="0" smtClean="0">
                <a:solidFill>
                  <a:srgbClr val="FF0000"/>
                </a:solidFill>
              </a:rPr>
              <a:t>It may show the isolation or vulnerability of the character</a:t>
            </a:r>
            <a:endParaRPr lang="en-US" sz="2700" dirty="0">
              <a:solidFill>
                <a:srgbClr val="FF0000"/>
              </a:solidFill>
            </a:endParaRPr>
          </a:p>
        </p:txBody>
      </p:sp>
      <p:pic>
        <p:nvPicPr>
          <p:cNvPr id="17410" name="Content Placeholder 3"/>
          <p:cNvPicPr>
            <a:picLocks noGrp="1" noChangeAspect="1"/>
          </p:cNvPicPr>
          <p:nvPr>
            <p:ph idx="1"/>
          </p:nvPr>
        </p:nvPicPr>
        <p:blipFill>
          <a:blip r:embed="rId2"/>
          <a:srcRect/>
          <a:stretch>
            <a:fillRect/>
          </a:stretch>
        </p:blipFill>
        <p:spPr>
          <a:xfrm>
            <a:off x="1778000" y="2135188"/>
            <a:ext cx="5588000" cy="3835400"/>
          </a:xfrm>
        </p:spPr>
      </p:pic>
      <p:sp>
        <p:nvSpPr>
          <p:cNvPr id="17411" name="TextBox 4"/>
          <p:cNvSpPr txBox="1">
            <a:spLocks noChangeArrowheads="1"/>
          </p:cNvSpPr>
          <p:nvPr/>
        </p:nvSpPr>
        <p:spPr bwMode="auto">
          <a:xfrm>
            <a:off x="4953000" y="6081713"/>
            <a:ext cx="3886200" cy="369887"/>
          </a:xfrm>
          <a:prstGeom prst="rect">
            <a:avLst/>
          </a:prstGeom>
          <a:noFill/>
          <a:ln w="9525">
            <a:noFill/>
            <a:miter lim="800000"/>
            <a:headEnd/>
            <a:tailEnd/>
          </a:ln>
        </p:spPr>
        <p:txBody>
          <a:bodyPr>
            <a:spAutoFit/>
          </a:bodyPr>
          <a:lstStyle/>
          <a:p>
            <a:r>
              <a:rPr lang="en-US">
                <a:latin typeface="Calibri" pitchFamily="34" charset="0"/>
              </a:rPr>
              <a:t>From the movie “Titanic”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457200"/>
            <a:ext cx="8229600" cy="1447800"/>
          </a:xfrm>
        </p:spPr>
        <p:txBody>
          <a:bodyPr rtlCol="0">
            <a:normAutofit fontScale="90000"/>
          </a:bodyPr>
          <a:lstStyle/>
          <a:p>
            <a:pPr fontAlgn="auto">
              <a:spcAft>
                <a:spcPts val="0"/>
              </a:spcAft>
              <a:defRPr/>
            </a:pPr>
            <a:r>
              <a:rPr lang="en-US" b="1" dirty="0" smtClean="0"/>
              <a:t>MEDIUM SHOT – </a:t>
            </a:r>
            <a:r>
              <a:rPr lang="en-US" sz="2700" dirty="0" smtClean="0"/>
              <a:t>the most common shot. The camera seems to be a medium distance from the object being filmed. A </a:t>
            </a:r>
            <a:r>
              <a:rPr lang="en-US" sz="2700" dirty="0" smtClean="0">
                <a:solidFill>
                  <a:srgbClr val="FF0000"/>
                </a:solidFill>
              </a:rPr>
              <a:t>medium shot shows the person from the waist up.</a:t>
            </a:r>
            <a:r>
              <a:rPr lang="en-US" sz="2700" dirty="0" smtClean="0"/>
              <a:t> </a:t>
            </a:r>
            <a:r>
              <a:rPr lang="en-US" sz="2700" dirty="0" smtClean="0">
                <a:solidFill>
                  <a:srgbClr val="FF0000"/>
                </a:solidFill>
              </a:rPr>
              <a:t>The effect is to ground the story. </a:t>
            </a:r>
            <a:endParaRPr lang="en-US" sz="2700" dirty="0">
              <a:solidFill>
                <a:srgbClr val="FF0000"/>
              </a:solidFill>
            </a:endParaRPr>
          </a:p>
        </p:txBody>
      </p:sp>
      <p:pic>
        <p:nvPicPr>
          <p:cNvPr id="18434" name="Content Placeholder 3"/>
          <p:cNvPicPr>
            <a:picLocks noGrp="1" noChangeAspect="1"/>
          </p:cNvPicPr>
          <p:nvPr>
            <p:ph idx="1"/>
          </p:nvPr>
        </p:nvPicPr>
        <p:blipFill>
          <a:blip r:embed="rId2"/>
          <a:srcRect/>
          <a:stretch>
            <a:fillRect/>
          </a:stretch>
        </p:blipFill>
        <p:spPr>
          <a:xfrm>
            <a:off x="1524000" y="2209800"/>
            <a:ext cx="6251575" cy="4144963"/>
          </a:xfrm>
        </p:spPr>
      </p:pic>
      <p:sp>
        <p:nvSpPr>
          <p:cNvPr id="18435" name="TextBox 4"/>
          <p:cNvSpPr txBox="1">
            <a:spLocks noChangeArrowheads="1"/>
          </p:cNvSpPr>
          <p:nvPr/>
        </p:nvSpPr>
        <p:spPr bwMode="auto">
          <a:xfrm>
            <a:off x="4805363" y="6365875"/>
            <a:ext cx="3810000" cy="369888"/>
          </a:xfrm>
          <a:prstGeom prst="rect">
            <a:avLst/>
          </a:prstGeom>
          <a:noFill/>
          <a:ln w="9525">
            <a:noFill/>
            <a:miter lim="800000"/>
            <a:headEnd/>
            <a:tailEnd/>
          </a:ln>
        </p:spPr>
        <p:txBody>
          <a:bodyPr>
            <a:spAutoFit/>
          </a:bodyPr>
          <a:lstStyle/>
          <a:p>
            <a:r>
              <a:rPr lang="en-US">
                <a:latin typeface="Calibri" pitchFamily="34" charset="0"/>
              </a:rPr>
              <a:t>From the movie “Spiderman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1447800"/>
            <a:ext cx="8229600" cy="914400"/>
          </a:xfrm>
        </p:spPr>
        <p:txBody>
          <a:bodyPr rtlCol="0">
            <a:normAutofit fontScale="90000"/>
          </a:bodyPr>
          <a:lstStyle/>
          <a:p>
            <a:pPr fontAlgn="auto">
              <a:spcAft>
                <a:spcPts val="0"/>
              </a:spcAft>
              <a:defRPr/>
            </a:pPr>
            <a:r>
              <a:rPr lang="en-US" b="1" dirty="0" smtClean="0"/>
              <a:t>CLOSE UP – </a:t>
            </a:r>
            <a:r>
              <a:rPr lang="en-US" dirty="0" smtClean="0"/>
              <a:t>the image </a:t>
            </a:r>
            <a:r>
              <a:rPr lang="en-US" dirty="0" smtClean="0">
                <a:solidFill>
                  <a:srgbClr val="FF0000"/>
                </a:solidFill>
              </a:rPr>
              <a:t>takes up at least 80 percent of the frame. </a:t>
            </a:r>
            <a:r>
              <a:rPr lang="en-US" dirty="0" smtClean="0"/>
              <a:t>The effect of this is to highlight or </a:t>
            </a:r>
            <a:r>
              <a:rPr lang="en-US" dirty="0" err="1" smtClean="0"/>
              <a:t>emphasise</a:t>
            </a:r>
            <a:r>
              <a:rPr lang="en-US" dirty="0" smtClean="0"/>
              <a:t> something, normally a character</a:t>
            </a:r>
            <a:endParaRPr lang="en-US" dirty="0"/>
          </a:p>
        </p:txBody>
      </p:sp>
      <p:pic>
        <p:nvPicPr>
          <p:cNvPr id="19458" name="Content Placeholder 3"/>
          <p:cNvPicPr>
            <a:picLocks noGrp="1" noChangeAspect="1"/>
          </p:cNvPicPr>
          <p:nvPr>
            <p:ph idx="1"/>
          </p:nvPr>
        </p:nvPicPr>
        <p:blipFill>
          <a:blip r:embed="rId2"/>
          <a:srcRect/>
          <a:stretch>
            <a:fillRect/>
          </a:stretch>
        </p:blipFill>
        <p:spPr>
          <a:xfrm>
            <a:off x="5943600" y="2362200"/>
            <a:ext cx="2863850" cy="4144963"/>
          </a:xfrm>
        </p:spPr>
      </p:pic>
      <p:sp>
        <p:nvSpPr>
          <p:cNvPr id="19459" name="TextBox 4"/>
          <p:cNvSpPr txBox="1">
            <a:spLocks noChangeArrowheads="1"/>
          </p:cNvSpPr>
          <p:nvPr/>
        </p:nvSpPr>
        <p:spPr bwMode="auto">
          <a:xfrm>
            <a:off x="2819400" y="6137275"/>
            <a:ext cx="3810000" cy="369888"/>
          </a:xfrm>
          <a:prstGeom prst="rect">
            <a:avLst/>
          </a:prstGeom>
          <a:noFill/>
          <a:ln w="9525">
            <a:noFill/>
            <a:miter lim="800000"/>
            <a:headEnd/>
            <a:tailEnd/>
          </a:ln>
        </p:spPr>
        <p:txBody>
          <a:bodyPr>
            <a:spAutoFit/>
          </a:bodyPr>
          <a:lstStyle/>
          <a:p>
            <a:r>
              <a:rPr lang="en-US">
                <a:latin typeface="Calibri" pitchFamily="34" charset="0"/>
              </a:rPr>
              <a:t>From the movie “The Shining”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EXTREME CLOSE UP – </a:t>
            </a:r>
            <a:r>
              <a:rPr lang="en-US" dirty="0" smtClean="0"/>
              <a:t>the image being shot is a </a:t>
            </a:r>
            <a:r>
              <a:rPr lang="en-US" dirty="0" smtClean="0">
                <a:solidFill>
                  <a:srgbClr val="FF0000"/>
                </a:solidFill>
              </a:rPr>
              <a:t>part of a whole</a:t>
            </a:r>
            <a:r>
              <a:rPr lang="en-US" dirty="0" smtClean="0"/>
              <a:t>, such as an eye or a hand; directs the audience to focus on a feature or object.</a:t>
            </a:r>
            <a:endParaRPr lang="en-US" dirty="0"/>
          </a:p>
        </p:txBody>
      </p:sp>
      <p:pic>
        <p:nvPicPr>
          <p:cNvPr id="20482" name="Content Placeholder 3"/>
          <p:cNvPicPr>
            <a:picLocks noGrp="1" noChangeAspect="1"/>
          </p:cNvPicPr>
          <p:nvPr>
            <p:ph idx="1"/>
          </p:nvPr>
        </p:nvPicPr>
        <p:blipFill>
          <a:blip r:embed="rId2"/>
          <a:srcRect/>
          <a:stretch>
            <a:fillRect/>
          </a:stretch>
        </p:blipFill>
        <p:spPr>
          <a:xfrm>
            <a:off x="1447800" y="2209800"/>
            <a:ext cx="5924550" cy="38242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rtlCol="0">
            <a:normAutofit fontScale="90000"/>
          </a:bodyPr>
          <a:lstStyle/>
          <a:p>
            <a:pPr fontAlgn="auto">
              <a:spcAft>
                <a:spcPts val="0"/>
              </a:spcAft>
              <a:defRPr/>
            </a:pPr>
            <a:r>
              <a:rPr lang="en-US" b="1" dirty="0" smtClean="0"/>
              <a:t>TWO SHOT – </a:t>
            </a:r>
            <a:r>
              <a:rPr lang="en-US" sz="2700" dirty="0" smtClean="0"/>
              <a:t>a scene between two people shot exclusively from an angle that </a:t>
            </a:r>
            <a:r>
              <a:rPr lang="en-US" sz="2700" dirty="0" smtClean="0">
                <a:solidFill>
                  <a:srgbClr val="FF0000"/>
                </a:solidFill>
              </a:rPr>
              <a:t>includes both characters more or less equally. </a:t>
            </a:r>
            <a:r>
              <a:rPr lang="en-US" sz="2700" dirty="0" smtClean="0"/>
              <a:t>It is used in love scenes </a:t>
            </a:r>
            <a:r>
              <a:rPr lang="en-US" sz="2700" dirty="0" smtClean="0">
                <a:solidFill>
                  <a:srgbClr val="FF0000"/>
                </a:solidFill>
              </a:rPr>
              <a:t>where the interaction between two characters is important. </a:t>
            </a:r>
            <a:endParaRPr lang="en-US" sz="2700" dirty="0">
              <a:solidFill>
                <a:srgbClr val="FF0000"/>
              </a:solidFill>
            </a:endParaRPr>
          </a:p>
        </p:txBody>
      </p:sp>
      <p:pic>
        <p:nvPicPr>
          <p:cNvPr id="21506" name="Content Placeholder 3"/>
          <p:cNvPicPr>
            <a:picLocks noGrp="1" noChangeAspect="1"/>
          </p:cNvPicPr>
          <p:nvPr>
            <p:ph idx="1"/>
          </p:nvPr>
        </p:nvPicPr>
        <p:blipFill>
          <a:blip r:embed="rId2"/>
          <a:srcRect/>
          <a:stretch>
            <a:fillRect/>
          </a:stretch>
        </p:blipFill>
        <p:spPr>
          <a:xfrm>
            <a:off x="1752600" y="2514600"/>
            <a:ext cx="5392738" cy="2528888"/>
          </a:xfrm>
        </p:spPr>
      </p:pic>
      <p:sp>
        <p:nvSpPr>
          <p:cNvPr id="21507" name="TextBox 4"/>
          <p:cNvSpPr txBox="1">
            <a:spLocks noChangeArrowheads="1"/>
          </p:cNvSpPr>
          <p:nvPr/>
        </p:nvSpPr>
        <p:spPr bwMode="auto">
          <a:xfrm>
            <a:off x="4876800" y="5410200"/>
            <a:ext cx="3048000" cy="369888"/>
          </a:xfrm>
          <a:prstGeom prst="rect">
            <a:avLst/>
          </a:prstGeom>
          <a:noFill/>
          <a:ln w="9525">
            <a:noFill/>
            <a:miter lim="800000"/>
            <a:headEnd/>
            <a:tailEnd/>
          </a:ln>
        </p:spPr>
        <p:txBody>
          <a:bodyPr>
            <a:spAutoFit/>
          </a:bodyPr>
          <a:lstStyle/>
          <a:p>
            <a:r>
              <a:rPr lang="en-US">
                <a:latin typeface="Calibri" pitchFamily="34" charset="0"/>
              </a:rPr>
              <a:t>From the movie “Tangled”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Identifying and Explaining Film Techniques&amp;quot;&quot;/&gt;&lt;property id=&quot;20307&quot; value=&quot;256&quot;/&gt;&lt;/object&gt;&lt;object type=&quot;3&quot; unique_id=&quot;10004&quot;&gt;&lt;property id=&quot;20148&quot; value=&quot;5&quot;/&gt;&lt;property id=&quot;20300&quot; value=&quot;Slide 2 - &amp;quot;Film Analysis&amp;amp;#x09;&amp;amp;#x09;&amp;quot;&quot;/&gt;&lt;property id=&quot;20307&quot; value=&quot;257&quot;/&gt;&lt;/object&gt;&lt;object type=&quot;3&quot; unique_id=&quot;10005&quot;&gt;&lt;property id=&quot;20148&quot; value=&quot;5&quot;/&gt;&lt;property id=&quot;20300&quot; value=&quot;Slide 3 - &amp;quot;SHOTS and FRAMING, CAMERA ANGLES and CAMERA MOVEMENTS&amp;quot;&quot;/&gt;&lt;property id=&quot;20307&quot; value=&quot;258&quot;/&gt;&lt;/object&gt;&lt;object type=&quot;3&quot; unique_id=&quot;10006&quot;&gt;&lt;property id=&quot;20148&quot; value=&quot;5&quot;/&gt;&lt;property id=&quot;20300&quot; value=&quot;Slide 4 - &amp;quot;ESTABLISHING SHOT - Often a long shot or a series of shots that sets the scene; it used to establish setting and to&quot;/&gt;&lt;property id=&quot;20307&quot; value=&quot;259&quot;/&gt;&lt;/object&gt;&lt;object type=&quot;3&quot; unique_id=&quot;10007&quot;&gt;&lt;property id=&quot;20148&quot; value=&quot;5&quot;/&gt;&lt;property id=&quot;20300&quot; value=&quot;Slide 5 - &amp;quot;LONG SHOT – a short from some distance. If filming a person, the full body is shown. It may show the isolation or v&quot;/&gt;&lt;property id=&quot;20307&quot; value=&quot;260&quot;/&gt;&lt;/object&gt;&lt;object type=&quot;3&quot; unique_id=&quot;10008&quot;&gt;&lt;property id=&quot;20148&quot; value=&quot;5&quot;/&gt;&lt;property id=&quot;20300&quot; value=&quot;Slide 6 - &amp;quot;MEDIUM SHOT – the most common shot. The camera seems to be a medium distance from the object being filmed. A medium&quot;/&gt;&lt;property id=&quot;20307&quot; value=&quot;261&quot;/&gt;&lt;/object&gt;&lt;object type=&quot;3&quot; unique_id=&quot;10009&quot;&gt;&lt;property id=&quot;20148&quot; value=&quot;5&quot;/&gt;&lt;property id=&quot;20300&quot; value=&quot;Slide 7 - &amp;quot;CLOSE UP – the image takes up at least 80 percent of the frame. The effect of this is to highlight or emphasise som&quot;/&gt;&lt;property id=&quot;20307&quot; value=&quot;262&quot;/&gt;&lt;/object&gt;&lt;object type=&quot;3&quot; unique_id=&quot;10010&quot;&gt;&lt;property id=&quot;20148&quot; value=&quot;5&quot;/&gt;&lt;property id=&quot;20300&quot; value=&quot;Slide 8 - &amp;quot;EXTREME CLOSE UP – the image being shot is a part of a whole, such as an eye or a hand; directs the audience to foc&quot;/&gt;&lt;property id=&quot;20307&quot; value=&quot;263&quot;/&gt;&lt;/object&gt;&lt;object type=&quot;3&quot; unique_id=&quot;10011&quot;&gt;&lt;property id=&quot;20148&quot; value=&quot;5&quot;/&gt;&lt;property id=&quot;20300&quot; value=&quot;Slide 9 - &amp;quot;TWO SHOT – a scene between two people shot exclusively from an angle that includes both characters more or less equ&quot;/&gt;&lt;property id=&quot;20307&quot; value=&quot;264&quot;/&gt;&lt;/object&gt;&lt;object type=&quot;3&quot; unique_id=&quot;10012&quot;&gt;&lt;property id=&quot;20148&quot; value=&quot;5&quot;/&gt;&lt;property id=&quot;20300&quot; value=&quot;Slide 10 - &amp;quot;EYE LEVEL – a shot taken from normal height; that is, the character’s eye level. Ninety to ninety-five percent of &quot;/&gt;&lt;property id=&quot;20307&quot; value=&quot;265&quot;/&gt;&lt;/object&gt;&lt;object type=&quot;3&quot; unique_id=&quot;10013&quot;&gt;&lt;property id=&quot;20148&quot; value=&quot;5&quot;/&gt;&lt;property id=&quot;20300&quot; value=&quot;Slide 11 - &amp;quot;HIGH ANGLE – the camera is above the subject. This usually has the effect of making the subject look smaller than &quot;/&gt;&lt;property id=&quot;20307&quot; value=&quot;266&quot;/&gt;&lt;/object&gt;&lt;object type=&quot;3&quot; unique_id=&quot;10014&quot;&gt;&lt;property id=&quot;20148&quot; value=&quot;5&quot;/&gt;&lt;property id=&quot;20300&quot; value=&quot;Slide 12 - &amp;quot;LOW ANGLE – the camera films subject from below. This usually has the effect of making the subject look larger tha&quot;/&gt;&lt;property id=&quot;20307&quot; value=&quot;267&quot;/&gt;&lt;/object&gt;&lt;object type=&quot;3&quot; unique_id=&quot;10015&quot;&gt;&lt;property id=&quot;20148&quot; value=&quot;5&quot;/&gt;&lt;property id=&quot;20300&quot; value=&quot;Slide 13 - &amp;quot;CAMERA MOVEMENTS&amp;quot;&quot;/&gt;&lt;property id=&quot;20307&quot; value=&quot;268&quot;/&gt;&lt;/object&gt;&lt;object type=&quot;3&quot; unique_id=&quot;10016&quot;&gt;&lt;property id=&quot;20148&quot; value=&quot;5&quot;/&gt;&lt;property id=&quot;20300&quot; value=&quot;Slide 14 - &amp;quot;CAMERA MOVEMENTS&amp;quot;&quot;/&gt;&lt;property id=&quot;20307&quot; value=&quot;269&quot;/&gt;&lt;/object&gt;&lt;object type=&quot;3&quot; unique_id=&quot;10017&quot;&gt;&lt;property id=&quot;20148&quot; value=&quot;5&quot;/&gt;&lt;property id=&quot;20300&quot; value=&quot;Slide 15 - &amp;quot;LIGHTING&amp;quot;&quot;/&gt;&lt;property id=&quot;20307&quot; value=&quot;270&quot;/&gt;&lt;/object&gt;&lt;object type=&quot;3&quot; unique_id=&quot;10018&quot;&gt;&lt;property id=&quot;20148&quot; value=&quot;5&quot;/&gt;&lt;property id=&quot;20300&quot; value=&quot;Slide 16 - &amp;quot;HIGH KEY – the scene is flooded with light; creating a bright and open-looking scene&amp;quot;&quot;/&gt;&lt;property id=&quot;20307&quot; value=&quot;271&quot;/&gt;&lt;/object&gt;&lt;object type=&quot;3&quot; unique_id=&quot;10019&quot;&gt;&lt;property id=&quot;20148&quot; value=&quot;5&quot;/&gt;&lt;property id=&quot;20300&quot; value=&quot;Slide 17 - &amp;quot;LOW KEY – the scene is flooded with shadows and darkness, creating suspense and suspicion&amp;quot;&quot;/&gt;&lt;property id=&quot;20307&quot; value=&quot;272&quot;/&gt;&lt;/object&gt;&lt;object type=&quot;3&quot; unique_id=&quot;10020&quot;&gt;&lt;property id=&quot;20148&quot; value=&quot;5&quot;/&gt;&lt;property id=&quot;20300&quot; value=&quot;Slide 18 - &amp;quot;Bottom or Side Lighting – direct lighting from below or the side, which often makes the subject appear dangerous o&quot;/&gt;&lt;property id=&quot;20307&quot; value=&quot;273&quot;/&gt;&lt;/object&gt;&lt;object type=&quot;3&quot; unique_id=&quot;10021&quot;&gt;&lt;property id=&quot;20148&quot; value=&quot;5&quot;/&gt;&lt;property id=&quot;20300&quot; value=&quot;Slide 19 - &amp;quot;Front or Back Lighting – soft lighting on the actor’s face or from behind which gives the appearance of innocence &quot;/&gt;&lt;property id=&quot;20307&quot; value=&quot;274&quot;/&gt;&lt;/object&gt;&lt;object type=&quot;3&quot; unique_id=&quot;10022&quot;&gt;&lt;property id=&quot;20148&quot; value=&quot;5&quot;/&gt;&lt;property id=&quot;20300&quot; value=&quot;Slide 20 - &amp;quot;Natural or Artificial Lighting – whether the lighting is natural (comes from a natural source such as the sun) or &quot;/&gt;&lt;property id=&quot;20307&quot; value=&quot;286&quot;/&gt;&lt;/object&gt;&lt;object type=&quot;3&quot; unique_id=&quot;10023&quot;&gt;&lt;property id=&quot;20148&quot; value=&quot;5&quot;/&gt;&lt;property id=&quot;20300&quot; value=&quot;Slide 21 - &amp;quot;Editing Techniques&amp;quot;&quot;/&gt;&lt;property id=&quot;20307&quot; value=&quot;275&quot;/&gt;&lt;/object&gt;&lt;object type=&quot;3&quot; unique_id=&quot;10024&quot;&gt;&lt;property id=&quot;20148&quot; value=&quot;5&quot;/&gt;&lt;property id=&quot;20300&quot; value=&quot;Slide 22 - &amp;quot;Sound&amp;quot;&quot;/&gt;&lt;property id=&quot;20307&quot; value=&quot;276&quot;/&gt;&lt;/object&gt;&lt;object type=&quot;3&quot; unique_id=&quot;10025&quot;&gt;&lt;property id=&quot;20148&quot; value=&quot;5&quot;/&gt;&lt;property id=&quot;20300&quot; value=&quot;Slide 23 - &amp;quot;Examples of Sound &amp;amp; Editing&amp;quot;&quot;/&gt;&lt;property id=&quot;20307&quot; value=&quot;277&quot;/&gt;&lt;/object&gt;&lt;object type=&quot;3&quot; unique_id=&quot;10026&quot;&gt;&lt;property id=&quot;20148&quot; value=&quot;5&quot;/&gt;&lt;property id=&quot;20300&quot; value=&quot;Slide 24 - &amp;quot;Colour&amp;quot;&quot;/&gt;&lt;property id=&quot;20307&quot; value=&quot;287&quot;/&gt;&lt;/object&gt;&lt;object type=&quot;3&quot; unique_id=&quot;10027&quot;&gt;&lt;property id=&quot;20148&quot; value=&quot;5&quot;/&gt;&lt;property id=&quot;20300&quot; value=&quot;Slide 25 - &amp;quot;Warm &amp;amp; Bright Colours – are used to create a warm and welcoming atmosphere, as well as create the impression that &quot;/&gt;&lt;property id=&quot;20307&quot; value=&quot;288&quot;/&gt;&lt;/object&gt;&lt;object type=&quot;3&quot; unique_id=&quot;10028&quot;&gt;&lt;property id=&quot;20148&quot; value=&quot;5&quot;/&gt;&lt;property id=&quot;20300&quot; value=&quot;Slide 26 - &amp;quot;Cool &amp;amp; Dark Colours – can be used to create an atmosphere that is unsettling, tense or scary, as well as character&quot;/&gt;&lt;property id=&quot;20307&quot; value=&quot;289&quot;/&gt;&lt;/object&gt;&lt;object type=&quot;3&quot; unique_id=&quot;10029&quot;&gt;&lt;property id=&quot;20148&quot; value=&quot;5&quot;/&gt;&lt;property id=&quot;20300&quot; value=&quot;Slide 27 - &amp;quot;Conflicting Colours – when colours used in a scene seem to “conflict” with each other, it can reflect conflict wit&quot;/&gt;&lt;property id=&quot;20307&quot; value=&quot;290&quot;/&gt;&lt;/object&gt;&lt;object type=&quot;3&quot; unique_id=&quot;10030&quot;&gt;&lt;property id=&quot;20148&quot; value=&quot;5&quot;/&gt;&lt;property id=&quot;20300&quot; value=&quot;Slide 28 - &amp;quot;Setting&amp;quot;&quot;/&gt;&lt;property id=&quot;20307&quot; value=&quot;278&quot;/&gt;&lt;/object&gt;&lt;object type=&quot;3&quot; unique_id=&quot;10031&quot;&gt;&lt;property id=&quot;20148&quot; value=&quot;5&quot;/&gt;&lt;property id=&quot;20300&quot; value=&quot;Slide 29 - &amp;quot;Setting&amp;quot;&quot;/&gt;&lt;property id=&quot;20307&quot; value=&quot;279&quot;/&gt;&lt;/object&gt;&lt;object type=&quot;3&quot; unique_id=&quot;10032&quot;&gt;&lt;property id=&quot;20148&quot; value=&quot;5&quot;/&gt;&lt;property id=&quot;20300&quot; value=&quot;Slide 30 - &amp;quot;Costumes&amp;quot;&quot;/&gt;&lt;property id=&quot;20307&quot; value=&quot;280&quot;/&gt;&lt;/object&gt;&lt;object type=&quot;3&quot; unique_id=&quot;10033&quot;&gt;&lt;property id=&quot;20148&quot; value=&quot;5&quot;/&gt;&lt;property id=&quot;20300&quot; value=&quot;Slide 31 - &amp;quot;Costumes&amp;quot;&quot;/&gt;&lt;property id=&quot;20307&quot; value=&quot;281&quot;/&gt;&lt;/object&gt;&lt;object type=&quot;3&quot; unique_id=&quot;10034&quot;&gt;&lt;property id=&quot;20148&quot; value=&quot;5&quot;/&gt;&lt;property id=&quot;20300&quot; value=&quot;Slide 32 - &amp;quot;Props (Properties)&amp;quot;&quot;/&gt;&lt;property id=&quot;20307&quot; value=&quot;282&quot;/&gt;&lt;/object&gt;&lt;object type=&quot;3&quot; unique_id=&quot;10035&quot;&gt;&lt;property id=&quot;20148&quot; value=&quot;5&quot;/&gt;&lt;property id=&quot;20300&quot; value=&quot;Slide 33 - &amp;quot;Mise-en-Scene&amp;quot;&quot;/&gt;&lt;property id=&quot;20307&quot; value=&quot;283&quot;/&gt;&lt;/object&gt;&lt;object type=&quot;3&quot; unique_id=&quot;10036&quot;&gt;&lt;property id=&quot;20148&quot; value=&quot;5&quot;/&gt;&lt;property id=&quot;20300&quot; value=&quot;Slide 34&quot;/&gt;&lt;property id=&quot;20307&quot; value=&quot;284&quot;/&gt;&lt;/object&gt;&lt;object type=&quot;3&quot; unique_id=&quot;10037&quot;&gt;&lt;property id=&quot;20148&quot; value=&quot;5&quot;/&gt;&lt;property id=&quot;20300&quot; value=&quot;Slide 35&quot;/&gt;&lt;property id=&quot;20307&quot; value=&quot;285&quot;/&gt;&lt;/object&gt;&lt;/object&gt;&lt;object type=&quot;8&quot; unique_id=&quot;10074&quot;&gt;&lt;/object&gt;&lt;/object&gt;&lt;/database&gt;"/>
  <p:tag name="MMPROD_NEXTUNIQUEID" val="10009"/>
  <p:tag name="SECTOMILLISECCONVERTED" val="1"/>
</p:tagLst>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259</TotalTime>
  <Words>1652</Words>
  <Application>Microsoft Office PowerPoint</Application>
  <PresentationFormat>On-screen Show (4:3)</PresentationFormat>
  <Paragraphs>97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Macro</vt:lpstr>
      <vt:lpstr>Identifying and Explaining Film Techniques</vt:lpstr>
      <vt:lpstr>Film Analysis  </vt:lpstr>
      <vt:lpstr>SHOTS and FRAMING, CAMERA ANGLES and CAMERA MOVEMENTS</vt:lpstr>
      <vt:lpstr>ESTABLISHING SHOT - Often a long shot or a series of shots that sets the scene; it used to establish setting and to show transitions between locations </vt:lpstr>
      <vt:lpstr>LONG SHOT – a short from some distance. If filming a person, the full body is shown. It may show the isolation or vulnerability of the character</vt:lpstr>
      <vt:lpstr>MEDIUM SHOT – the most common shot. The camera seems to be a medium distance from the object being filmed. A medium shot shows the person from the waist up. The effect is to ground the story. </vt:lpstr>
      <vt:lpstr>CLOSE UP – the image takes up at least 80 percent of the frame. The effect of this is to highlight or emphasise something, normally a character</vt:lpstr>
      <vt:lpstr>EXTREME CLOSE UP – the image being shot is a part of a whole, such as an eye or a hand; directs the audience to focus on a feature or object.</vt:lpstr>
      <vt:lpstr>TWO SHOT – a scene between two people shot exclusively from an angle that includes both characters more or less equally. It is used in love scenes where the interaction between two characters is important. </vt:lpstr>
      <vt:lpstr>EYE LEVEL – a shot taken from normal height; that is, the character’s eye level. Ninety to ninety-five percent of the shots seen are eye level, because it is the most natural angle. This angle can encourage the audience to feel a part of what they are watching.</vt:lpstr>
      <vt:lpstr>HIGH ANGLE – the camera is above the subject. This usually has the effect of making the subject look smaller than normal, giving him or her the appearance of being weak, powerless or trapped. </vt:lpstr>
      <vt:lpstr>LOW ANGLE – the camera films subject from below. This usually has the effect of making the subject look larger than normal, and therefore strong, powerful, and threatening. </vt:lpstr>
      <vt:lpstr>CAMERA MOVEMENTS</vt:lpstr>
      <vt:lpstr>CAMERA MOVEMENTS</vt:lpstr>
      <vt:lpstr>LIGHTING</vt:lpstr>
      <vt:lpstr>HIGH KEY – the scene is flooded with light; creating a bright and open-looking scene</vt:lpstr>
      <vt:lpstr>LOW KEY – the scene is flooded with shadows and darkness, creating suspense and suspicion</vt:lpstr>
      <vt:lpstr>Bottom or Side Lighting – direct lighting from below or the side, which often makes the subject appear dangerous or evil</vt:lpstr>
      <vt:lpstr>Front or Back Lighting – soft lighting on the actor’s face or from behind which gives the appearance of innocence or goodness, or a halo effect. </vt:lpstr>
      <vt:lpstr>Natural or Artificial Lighting – whether the lighting is natural (comes from a natural source such as the sun) or artificial (comes from an human-made object such as a lamp or computer) can affect the tone of a scene.</vt:lpstr>
      <vt:lpstr>Editing Techniques</vt:lpstr>
      <vt:lpstr>Sound</vt:lpstr>
      <vt:lpstr>Examples of Sound &amp; Editing</vt:lpstr>
      <vt:lpstr>Colour</vt:lpstr>
      <vt:lpstr>Warm &amp; Bright Colours – are used to create a warm and welcoming atmosphere, as well as create the impression that characters are warm and kind</vt:lpstr>
      <vt:lpstr>Cool &amp; Dark Colours – can be used to create an atmosphere that is unsettling, tense or scary, as well as characters we might consider as untrustworthy or “bad”.</vt:lpstr>
      <vt:lpstr>Conflicting Colours – when colours used in a scene seem to “conflict” with each other, it can reflect conflict within characters, either between each other or with what is happening; or, it can reflect the idea that they don’t “fit in”.</vt:lpstr>
      <vt:lpstr>Setting</vt:lpstr>
      <vt:lpstr>Setting</vt:lpstr>
      <vt:lpstr>Costumes</vt:lpstr>
      <vt:lpstr>Costumes</vt:lpstr>
      <vt:lpstr>Props (Properties)</vt:lpstr>
      <vt:lpstr>Mise-en-Scene</vt:lpstr>
      <vt:lpstr>PowerPoint Presentation</vt:lpstr>
      <vt:lpstr>PowerPoint Presentation</vt:lpstr>
    </vt:vector>
  </TitlesOfParts>
  <Company>Grapevine-Colleyville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Cinematic Techniques</dc:title>
  <dc:creator>Jessica Rammos</dc:creator>
  <cp:lastModifiedBy>Taylor Davies</cp:lastModifiedBy>
  <cp:revision>24</cp:revision>
  <dcterms:created xsi:type="dcterms:W3CDTF">2011-12-02T19:15:33Z</dcterms:created>
  <dcterms:modified xsi:type="dcterms:W3CDTF">2015-03-22T22:34:00Z</dcterms:modified>
</cp:coreProperties>
</file>